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84" r:id="rId7"/>
    <p:sldId id="288" r:id="rId8"/>
    <p:sldId id="261" r:id="rId9"/>
    <p:sldId id="262" r:id="rId10"/>
    <p:sldId id="263" r:id="rId11"/>
    <p:sldId id="264" r:id="rId12"/>
    <p:sldId id="265" r:id="rId13"/>
    <p:sldId id="268" r:id="rId14"/>
    <p:sldId id="267" r:id="rId15"/>
    <p:sldId id="269" r:id="rId16"/>
    <p:sldId id="273" r:id="rId17"/>
    <p:sldId id="274" r:id="rId18"/>
    <p:sldId id="291" r:id="rId19"/>
    <p:sldId id="292" r:id="rId20"/>
    <p:sldId id="275" r:id="rId21"/>
    <p:sldId id="276" r:id="rId22"/>
    <p:sldId id="277" r:id="rId23"/>
    <p:sldId id="281" r:id="rId24"/>
    <p:sldId id="279" r:id="rId25"/>
    <p:sldId id="280" r:id="rId26"/>
    <p:sldId id="282" r:id="rId27"/>
  </p:sldIdLst>
  <p:sldSz cx="9144000" cy="6858000" type="screen4x3"/>
  <p:notesSz cx="6858000" cy="9144000"/>
  <p:defaultTextStyle>
    <a:defPPr>
      <a:defRPr lang="en-US"/>
    </a:defPPr>
    <a:lvl1pPr marL="0" algn="l" defTabSz="9143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91" algn="l" defTabSz="9143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82" algn="l" defTabSz="9143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73" algn="l" defTabSz="9143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64" algn="l" defTabSz="9143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55" algn="l" defTabSz="9143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46" algn="l" defTabSz="9143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36" algn="l" defTabSz="9143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26" algn="l" defTabSz="9143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7B6D63"/>
    <a:srgbClr val="8E7E7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32" autoAdjust="0"/>
    <p:restoredTop sz="94660"/>
  </p:normalViewPr>
  <p:slideViewPr>
    <p:cSldViewPr>
      <p:cViewPr>
        <p:scale>
          <a:sx n="75" d="100"/>
          <a:sy n="75" d="100"/>
        </p:scale>
        <p:origin x="-120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201E06-1681-4E15-B4F8-1B0ED2F2EBBB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CC22A3E-16DE-4AAF-99A0-05283D0106EF}">
      <dgm:prSet phldrT="[Text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2800" dirty="0" smtClean="0"/>
            <a:t>Tier Block Range Map</a:t>
          </a:r>
          <a:endParaRPr lang="en-US" sz="2800" dirty="0"/>
        </a:p>
      </dgm:t>
    </dgm:pt>
    <dgm:pt modelId="{9CF492CC-B0AF-475C-94B8-040660B3934B}" type="parTrans" cxnId="{850C4EDA-99D8-43A2-93D7-1FE89B8BA6A7}">
      <dgm:prSet/>
      <dgm:spPr/>
      <dgm:t>
        <a:bodyPr/>
        <a:lstStyle/>
        <a:p>
          <a:endParaRPr lang="en-US"/>
        </a:p>
      </dgm:t>
    </dgm:pt>
    <dgm:pt modelId="{45CDBB04-DBFF-4F6C-B1B8-874E14338831}" type="sibTrans" cxnId="{850C4EDA-99D8-43A2-93D7-1FE89B8BA6A7}">
      <dgm:prSet/>
      <dgm:spPr/>
      <dgm:t>
        <a:bodyPr/>
        <a:lstStyle/>
        <a:p>
          <a:endParaRPr lang="en-US"/>
        </a:p>
      </dgm:t>
    </dgm:pt>
    <dgm:pt modelId="{AD6324B6-F802-487A-B3BF-CEE8444972D4}">
      <dgm:prSet phldrT="[Text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Meta Data</a:t>
          </a:r>
          <a:endParaRPr lang="en-US" dirty="0"/>
        </a:p>
      </dgm:t>
    </dgm:pt>
    <dgm:pt modelId="{8C9EA59A-CBFC-463D-A968-A38231F2486D}" type="parTrans" cxnId="{0ED3F7F3-E781-4903-9811-CD360020C70A}">
      <dgm:prSet/>
      <dgm:spPr/>
      <dgm:t>
        <a:bodyPr/>
        <a:lstStyle/>
        <a:p>
          <a:endParaRPr lang="en-US"/>
        </a:p>
      </dgm:t>
    </dgm:pt>
    <dgm:pt modelId="{7E341C8B-900F-4A24-A5EF-64AABA3CE63F}" type="sibTrans" cxnId="{0ED3F7F3-E781-4903-9811-CD360020C70A}">
      <dgm:prSet/>
      <dgm:spPr/>
      <dgm:t>
        <a:bodyPr/>
        <a:lstStyle/>
        <a:p>
          <a:endParaRPr lang="en-US"/>
        </a:p>
      </dgm:t>
    </dgm:pt>
    <dgm:pt modelId="{B504EE67-6933-41D3-AD44-F84FCA53D23F}">
      <dgm:prSet phldrT="[Text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File System Scanner</a:t>
          </a:r>
          <a:endParaRPr lang="en-US" dirty="0"/>
        </a:p>
      </dgm:t>
    </dgm:pt>
    <dgm:pt modelId="{46E78214-9255-4BD4-A6F9-E09B06558FE0}" type="parTrans" cxnId="{10AD3132-A9A9-4960-8F1F-18A5AF6F759F}">
      <dgm:prSet/>
      <dgm:spPr/>
      <dgm:t>
        <a:bodyPr/>
        <a:lstStyle/>
        <a:p>
          <a:endParaRPr lang="en-US"/>
        </a:p>
      </dgm:t>
    </dgm:pt>
    <dgm:pt modelId="{0F8F288B-C507-4BCD-8BEB-0F90B32559FE}" type="sibTrans" cxnId="{10AD3132-A9A9-4960-8F1F-18A5AF6F759F}">
      <dgm:prSet/>
      <dgm:spPr/>
      <dgm:t>
        <a:bodyPr/>
        <a:lstStyle/>
        <a:p>
          <a:endParaRPr lang="en-US"/>
        </a:p>
      </dgm:t>
    </dgm:pt>
    <dgm:pt modelId="{8FA9CFF1-191C-48D5-BCBB-504C604A00E2}">
      <dgm:prSet phldrT="[Text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Policies</a:t>
          </a:r>
          <a:endParaRPr lang="en-US" dirty="0"/>
        </a:p>
      </dgm:t>
    </dgm:pt>
    <dgm:pt modelId="{2B98B034-5E65-47EB-AF95-2E76C14095CD}" type="parTrans" cxnId="{6D73144C-3F16-47ED-921A-41981293E245}">
      <dgm:prSet/>
      <dgm:spPr/>
      <dgm:t>
        <a:bodyPr/>
        <a:lstStyle/>
        <a:p>
          <a:endParaRPr lang="en-US"/>
        </a:p>
      </dgm:t>
    </dgm:pt>
    <dgm:pt modelId="{45B1CDD8-085A-4FFC-86B5-1E9D0A129523}" type="sibTrans" cxnId="{6D73144C-3F16-47ED-921A-41981293E245}">
      <dgm:prSet/>
      <dgm:spPr/>
      <dgm:t>
        <a:bodyPr/>
        <a:lstStyle/>
        <a:p>
          <a:endParaRPr lang="en-US"/>
        </a:p>
      </dgm:t>
    </dgm:pt>
    <dgm:pt modelId="{142715B5-9A7F-4435-B95C-285E4CD8728F}" type="pres">
      <dgm:prSet presAssocID="{C5201E06-1681-4E15-B4F8-1B0ED2F2EBB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DF19076-3B7A-4421-9CCB-8C1218FF6732}" type="pres">
      <dgm:prSet presAssocID="{7CC22A3E-16DE-4AAF-99A0-05283D0106EF}" presName="node" presStyleLbl="node1" presStyleIdx="0" presStyleCnt="4" custScaleX="170455" custScaleY="1458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5CCA8B-038D-4E2E-91F4-4CF3A382C8ED}" type="pres">
      <dgm:prSet presAssocID="{7CC22A3E-16DE-4AAF-99A0-05283D0106EF}" presName="spNode" presStyleCnt="0"/>
      <dgm:spPr/>
    </dgm:pt>
    <dgm:pt modelId="{92676A5B-C22C-49C5-83D9-F16C6A4208CB}" type="pres">
      <dgm:prSet presAssocID="{45CDBB04-DBFF-4F6C-B1B8-874E14338831}" presName="sibTrans" presStyleLbl="sibTrans1D1" presStyleIdx="0" presStyleCnt="4"/>
      <dgm:spPr/>
      <dgm:t>
        <a:bodyPr/>
        <a:lstStyle/>
        <a:p>
          <a:endParaRPr lang="en-US"/>
        </a:p>
      </dgm:t>
    </dgm:pt>
    <dgm:pt modelId="{492191C3-6CC0-4B7F-8B40-692D3EA45DEA}" type="pres">
      <dgm:prSet presAssocID="{AD6324B6-F802-487A-B3BF-CEE8444972D4}" presName="node" presStyleLbl="node1" presStyleIdx="1" presStyleCnt="4" custScaleX="153993" custScaleY="1359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55BF11-A500-4642-A568-4FC5C7CA33BC}" type="pres">
      <dgm:prSet presAssocID="{AD6324B6-F802-487A-B3BF-CEE8444972D4}" presName="spNode" presStyleCnt="0"/>
      <dgm:spPr/>
    </dgm:pt>
    <dgm:pt modelId="{152A705B-DCD7-40E1-9150-A7FC21C89A1F}" type="pres">
      <dgm:prSet presAssocID="{7E341C8B-900F-4A24-A5EF-64AABA3CE63F}" presName="sibTrans" presStyleLbl="sibTrans1D1" presStyleIdx="1" presStyleCnt="4"/>
      <dgm:spPr/>
      <dgm:t>
        <a:bodyPr/>
        <a:lstStyle/>
        <a:p>
          <a:endParaRPr lang="en-US"/>
        </a:p>
      </dgm:t>
    </dgm:pt>
    <dgm:pt modelId="{C788A5A3-5F4E-47E8-92B6-43E77B18FC19}" type="pres">
      <dgm:prSet presAssocID="{B504EE67-6933-41D3-AD44-F84FCA53D23F}" presName="node" presStyleLbl="node1" presStyleIdx="2" presStyleCnt="4" custScaleX="142127" custScaleY="1421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92DCC9-54D1-4A36-8665-D6C1F41A8651}" type="pres">
      <dgm:prSet presAssocID="{B504EE67-6933-41D3-AD44-F84FCA53D23F}" presName="spNode" presStyleCnt="0"/>
      <dgm:spPr/>
    </dgm:pt>
    <dgm:pt modelId="{2B64ED0A-472F-4393-8D6F-52339B94E039}" type="pres">
      <dgm:prSet presAssocID="{0F8F288B-C507-4BCD-8BEB-0F90B32559FE}" presName="sibTrans" presStyleLbl="sibTrans1D1" presStyleIdx="2" presStyleCnt="4"/>
      <dgm:spPr/>
      <dgm:t>
        <a:bodyPr/>
        <a:lstStyle/>
        <a:p>
          <a:endParaRPr lang="en-US"/>
        </a:p>
      </dgm:t>
    </dgm:pt>
    <dgm:pt modelId="{C6434C1D-1D2E-4B85-9ED7-54CC32357B37}" type="pres">
      <dgm:prSet presAssocID="{8FA9CFF1-191C-48D5-BCBB-504C604A00E2}" presName="node" presStyleLbl="node1" presStyleIdx="3" presStyleCnt="4" custScaleX="143413" custScaleY="1434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B7BD7C-8266-410F-B265-AA602EEAA95A}" type="pres">
      <dgm:prSet presAssocID="{8FA9CFF1-191C-48D5-BCBB-504C604A00E2}" presName="spNode" presStyleCnt="0"/>
      <dgm:spPr/>
    </dgm:pt>
    <dgm:pt modelId="{4CBE6626-9E58-4CD3-9718-B76177D69165}" type="pres">
      <dgm:prSet presAssocID="{45B1CDD8-085A-4FFC-86B5-1E9D0A129523}" presName="sibTrans" presStyleLbl="sibTrans1D1" presStyleIdx="3" presStyleCnt="4"/>
      <dgm:spPr/>
      <dgm:t>
        <a:bodyPr/>
        <a:lstStyle/>
        <a:p>
          <a:endParaRPr lang="en-US"/>
        </a:p>
      </dgm:t>
    </dgm:pt>
  </dgm:ptLst>
  <dgm:cxnLst>
    <dgm:cxn modelId="{10AD3132-A9A9-4960-8F1F-18A5AF6F759F}" srcId="{C5201E06-1681-4E15-B4F8-1B0ED2F2EBBB}" destId="{B504EE67-6933-41D3-AD44-F84FCA53D23F}" srcOrd="2" destOrd="0" parTransId="{46E78214-9255-4BD4-A6F9-E09B06558FE0}" sibTransId="{0F8F288B-C507-4BCD-8BEB-0F90B32559FE}"/>
    <dgm:cxn modelId="{739B0AD5-95FA-443A-9121-F06460E8C23F}" type="presOf" srcId="{7E341C8B-900F-4A24-A5EF-64AABA3CE63F}" destId="{152A705B-DCD7-40E1-9150-A7FC21C89A1F}" srcOrd="0" destOrd="0" presId="urn:microsoft.com/office/officeart/2005/8/layout/cycle6"/>
    <dgm:cxn modelId="{5686B8E3-4B62-4929-8F4F-E3601AB7C113}" type="presOf" srcId="{AD6324B6-F802-487A-B3BF-CEE8444972D4}" destId="{492191C3-6CC0-4B7F-8B40-692D3EA45DEA}" srcOrd="0" destOrd="0" presId="urn:microsoft.com/office/officeart/2005/8/layout/cycle6"/>
    <dgm:cxn modelId="{90231AA5-5CF5-4D60-9233-4F070E394D55}" type="presOf" srcId="{B504EE67-6933-41D3-AD44-F84FCA53D23F}" destId="{C788A5A3-5F4E-47E8-92B6-43E77B18FC19}" srcOrd="0" destOrd="0" presId="urn:microsoft.com/office/officeart/2005/8/layout/cycle6"/>
    <dgm:cxn modelId="{850C4EDA-99D8-43A2-93D7-1FE89B8BA6A7}" srcId="{C5201E06-1681-4E15-B4F8-1B0ED2F2EBBB}" destId="{7CC22A3E-16DE-4AAF-99A0-05283D0106EF}" srcOrd="0" destOrd="0" parTransId="{9CF492CC-B0AF-475C-94B8-040660B3934B}" sibTransId="{45CDBB04-DBFF-4F6C-B1B8-874E14338831}"/>
    <dgm:cxn modelId="{593CBCE7-34B7-4449-968D-B1687E9C96A6}" type="presOf" srcId="{45CDBB04-DBFF-4F6C-B1B8-874E14338831}" destId="{92676A5B-C22C-49C5-83D9-F16C6A4208CB}" srcOrd="0" destOrd="0" presId="urn:microsoft.com/office/officeart/2005/8/layout/cycle6"/>
    <dgm:cxn modelId="{7AC2CFAA-9F60-4268-A466-E80C49120C96}" type="presOf" srcId="{7CC22A3E-16DE-4AAF-99A0-05283D0106EF}" destId="{4DF19076-3B7A-4421-9CCB-8C1218FF6732}" srcOrd="0" destOrd="0" presId="urn:microsoft.com/office/officeart/2005/8/layout/cycle6"/>
    <dgm:cxn modelId="{ACC5A4D3-388F-491F-9A94-41084AFD4EDE}" type="presOf" srcId="{8FA9CFF1-191C-48D5-BCBB-504C604A00E2}" destId="{C6434C1D-1D2E-4B85-9ED7-54CC32357B37}" srcOrd="0" destOrd="0" presId="urn:microsoft.com/office/officeart/2005/8/layout/cycle6"/>
    <dgm:cxn modelId="{C0B10677-6664-49B1-B4BB-AEEC39265D30}" type="presOf" srcId="{C5201E06-1681-4E15-B4F8-1B0ED2F2EBBB}" destId="{142715B5-9A7F-4435-B95C-285E4CD8728F}" srcOrd="0" destOrd="0" presId="urn:microsoft.com/office/officeart/2005/8/layout/cycle6"/>
    <dgm:cxn modelId="{0ED3F7F3-E781-4903-9811-CD360020C70A}" srcId="{C5201E06-1681-4E15-B4F8-1B0ED2F2EBBB}" destId="{AD6324B6-F802-487A-B3BF-CEE8444972D4}" srcOrd="1" destOrd="0" parTransId="{8C9EA59A-CBFC-463D-A968-A38231F2486D}" sibTransId="{7E341C8B-900F-4A24-A5EF-64AABA3CE63F}"/>
    <dgm:cxn modelId="{6D73144C-3F16-47ED-921A-41981293E245}" srcId="{C5201E06-1681-4E15-B4F8-1B0ED2F2EBBB}" destId="{8FA9CFF1-191C-48D5-BCBB-504C604A00E2}" srcOrd="3" destOrd="0" parTransId="{2B98B034-5E65-47EB-AF95-2E76C14095CD}" sibTransId="{45B1CDD8-085A-4FFC-86B5-1E9D0A129523}"/>
    <dgm:cxn modelId="{DBC1A374-0913-40AA-8BAB-E27FCF496E59}" type="presOf" srcId="{45B1CDD8-085A-4FFC-86B5-1E9D0A129523}" destId="{4CBE6626-9E58-4CD3-9718-B76177D69165}" srcOrd="0" destOrd="0" presId="urn:microsoft.com/office/officeart/2005/8/layout/cycle6"/>
    <dgm:cxn modelId="{51A48381-76DC-45F8-8B22-013619A27FF7}" type="presOf" srcId="{0F8F288B-C507-4BCD-8BEB-0F90B32559FE}" destId="{2B64ED0A-472F-4393-8D6F-52339B94E039}" srcOrd="0" destOrd="0" presId="urn:microsoft.com/office/officeart/2005/8/layout/cycle6"/>
    <dgm:cxn modelId="{648C166D-C845-44A9-AA18-B836C648D7C0}" type="presParOf" srcId="{142715B5-9A7F-4435-B95C-285E4CD8728F}" destId="{4DF19076-3B7A-4421-9CCB-8C1218FF6732}" srcOrd="0" destOrd="0" presId="urn:microsoft.com/office/officeart/2005/8/layout/cycle6"/>
    <dgm:cxn modelId="{A9BD04E2-57D8-4CF3-9D90-94C03DE88161}" type="presParOf" srcId="{142715B5-9A7F-4435-B95C-285E4CD8728F}" destId="{EF5CCA8B-038D-4E2E-91F4-4CF3A382C8ED}" srcOrd="1" destOrd="0" presId="urn:microsoft.com/office/officeart/2005/8/layout/cycle6"/>
    <dgm:cxn modelId="{151D6EAF-149E-4C3C-B698-58B8BBAFED0F}" type="presParOf" srcId="{142715B5-9A7F-4435-B95C-285E4CD8728F}" destId="{92676A5B-C22C-49C5-83D9-F16C6A4208CB}" srcOrd="2" destOrd="0" presId="urn:microsoft.com/office/officeart/2005/8/layout/cycle6"/>
    <dgm:cxn modelId="{9D4FF785-95A5-45A2-8BC9-C65F7E521A42}" type="presParOf" srcId="{142715B5-9A7F-4435-B95C-285E4CD8728F}" destId="{492191C3-6CC0-4B7F-8B40-692D3EA45DEA}" srcOrd="3" destOrd="0" presId="urn:microsoft.com/office/officeart/2005/8/layout/cycle6"/>
    <dgm:cxn modelId="{B4DCA510-3834-46F7-811F-8B3468AAAFFC}" type="presParOf" srcId="{142715B5-9A7F-4435-B95C-285E4CD8728F}" destId="{CB55BF11-A500-4642-A568-4FC5C7CA33BC}" srcOrd="4" destOrd="0" presId="urn:microsoft.com/office/officeart/2005/8/layout/cycle6"/>
    <dgm:cxn modelId="{971A23EE-B573-4080-8DD5-0AAEE1AD3C4D}" type="presParOf" srcId="{142715B5-9A7F-4435-B95C-285E4CD8728F}" destId="{152A705B-DCD7-40E1-9150-A7FC21C89A1F}" srcOrd="5" destOrd="0" presId="urn:microsoft.com/office/officeart/2005/8/layout/cycle6"/>
    <dgm:cxn modelId="{9A69597D-24EF-49E2-BFD4-EDAA0911F157}" type="presParOf" srcId="{142715B5-9A7F-4435-B95C-285E4CD8728F}" destId="{C788A5A3-5F4E-47E8-92B6-43E77B18FC19}" srcOrd="6" destOrd="0" presId="urn:microsoft.com/office/officeart/2005/8/layout/cycle6"/>
    <dgm:cxn modelId="{8A69BC76-F46C-40BB-BC88-7374BCFE763C}" type="presParOf" srcId="{142715B5-9A7F-4435-B95C-285E4CD8728F}" destId="{7692DCC9-54D1-4A36-8665-D6C1F41A8651}" srcOrd="7" destOrd="0" presId="urn:microsoft.com/office/officeart/2005/8/layout/cycle6"/>
    <dgm:cxn modelId="{5C84638F-3A2A-41CA-874F-16019B3045CD}" type="presParOf" srcId="{142715B5-9A7F-4435-B95C-285E4CD8728F}" destId="{2B64ED0A-472F-4393-8D6F-52339B94E039}" srcOrd="8" destOrd="0" presId="urn:microsoft.com/office/officeart/2005/8/layout/cycle6"/>
    <dgm:cxn modelId="{DD10BFBC-66D6-4031-A3CF-65A9EF06A074}" type="presParOf" srcId="{142715B5-9A7F-4435-B95C-285E4CD8728F}" destId="{C6434C1D-1D2E-4B85-9ED7-54CC32357B37}" srcOrd="9" destOrd="0" presId="urn:microsoft.com/office/officeart/2005/8/layout/cycle6"/>
    <dgm:cxn modelId="{1D99721D-3D14-4C56-A619-F1A5EEE52ECF}" type="presParOf" srcId="{142715B5-9A7F-4435-B95C-285E4CD8728F}" destId="{E3B7BD7C-8266-410F-B265-AA602EEAA95A}" srcOrd="10" destOrd="0" presId="urn:microsoft.com/office/officeart/2005/8/layout/cycle6"/>
    <dgm:cxn modelId="{F6301EBC-F789-4AA4-9250-E092F3E10ADB}" type="presParOf" srcId="{142715B5-9A7F-4435-B95C-285E4CD8728F}" destId="{4CBE6626-9E58-4CD3-9718-B76177D69165}" srcOrd="11" destOrd="0" presId="urn:microsoft.com/office/officeart/2005/8/layout/cycle6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DF19076-3B7A-4421-9CCB-8C1218FF6732}">
      <dsp:nvSpPr>
        <dsp:cNvPr id="0" name=""/>
        <dsp:cNvSpPr/>
      </dsp:nvSpPr>
      <dsp:spPr>
        <a:xfrm>
          <a:off x="1771597" y="-207454"/>
          <a:ext cx="2475965" cy="1376933"/>
        </a:xfrm>
        <a:prstGeom prst="round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Tier Block Range Map</a:t>
          </a:r>
          <a:endParaRPr lang="en-US" sz="2800" kern="1200" dirty="0"/>
        </a:p>
      </dsp:txBody>
      <dsp:txXfrm>
        <a:off x="1771597" y="-207454"/>
        <a:ext cx="2475965" cy="1376933"/>
      </dsp:txXfrm>
    </dsp:sp>
    <dsp:sp modelId="{92676A5B-C22C-49C5-83D9-F16C6A4208CB}">
      <dsp:nvSpPr>
        <dsp:cNvPr id="0" name=""/>
        <dsp:cNvSpPr/>
      </dsp:nvSpPr>
      <dsp:spPr>
        <a:xfrm>
          <a:off x="1449836" y="481011"/>
          <a:ext cx="3119485" cy="3119485"/>
        </a:xfrm>
        <a:custGeom>
          <a:avLst/>
          <a:gdLst/>
          <a:ahLst/>
          <a:cxnLst/>
          <a:rect l="0" t="0" r="0" b="0"/>
          <a:pathLst>
            <a:path>
              <a:moveTo>
                <a:pt x="2799896" y="613795"/>
              </a:moveTo>
              <a:arcTo wR="1559742" hR="1559742" stAng="19359891" swAng="77386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2191C3-6CC0-4B7F-8B40-692D3EA45DEA}">
      <dsp:nvSpPr>
        <dsp:cNvPr id="0" name=""/>
        <dsp:cNvSpPr/>
      </dsp:nvSpPr>
      <dsp:spPr>
        <a:xfrm>
          <a:off x="3450900" y="1398745"/>
          <a:ext cx="2236844" cy="1284018"/>
        </a:xfrm>
        <a:prstGeom prst="round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Meta Data</a:t>
          </a:r>
          <a:endParaRPr lang="en-US" sz="3000" kern="1200" dirty="0"/>
        </a:p>
      </dsp:txBody>
      <dsp:txXfrm>
        <a:off x="3450900" y="1398745"/>
        <a:ext cx="2236844" cy="1284018"/>
      </dsp:txXfrm>
    </dsp:sp>
    <dsp:sp modelId="{152A705B-DCD7-40E1-9150-A7FC21C89A1F}">
      <dsp:nvSpPr>
        <dsp:cNvPr id="0" name=""/>
        <dsp:cNvSpPr/>
      </dsp:nvSpPr>
      <dsp:spPr>
        <a:xfrm>
          <a:off x="1449836" y="481011"/>
          <a:ext cx="3119485" cy="3119485"/>
        </a:xfrm>
        <a:custGeom>
          <a:avLst/>
          <a:gdLst/>
          <a:ahLst/>
          <a:cxnLst/>
          <a:rect l="0" t="0" r="0" b="0"/>
          <a:pathLst>
            <a:path>
              <a:moveTo>
                <a:pt x="2978518" y="2207719"/>
              </a:moveTo>
              <a:arcTo wR="1559742" hR="1559742" stAng="1472814" swAng="142649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88A5A3-5F4E-47E8-92B6-43E77B18FC19}">
      <dsp:nvSpPr>
        <dsp:cNvPr id="0" name=""/>
        <dsp:cNvSpPr/>
      </dsp:nvSpPr>
      <dsp:spPr>
        <a:xfrm>
          <a:off x="1977337" y="2929540"/>
          <a:ext cx="2064483" cy="1341914"/>
        </a:xfrm>
        <a:prstGeom prst="round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File System Scanner</a:t>
          </a:r>
          <a:endParaRPr lang="en-US" sz="3000" kern="1200" dirty="0"/>
        </a:p>
      </dsp:txBody>
      <dsp:txXfrm>
        <a:off x="1977337" y="2929540"/>
        <a:ext cx="2064483" cy="1341914"/>
      </dsp:txXfrm>
    </dsp:sp>
    <dsp:sp modelId="{2B64ED0A-472F-4393-8D6F-52339B94E039}">
      <dsp:nvSpPr>
        <dsp:cNvPr id="0" name=""/>
        <dsp:cNvSpPr/>
      </dsp:nvSpPr>
      <dsp:spPr>
        <a:xfrm>
          <a:off x="1449836" y="481011"/>
          <a:ext cx="3119485" cy="3119485"/>
        </a:xfrm>
        <a:custGeom>
          <a:avLst/>
          <a:gdLst/>
          <a:ahLst/>
          <a:cxnLst/>
          <a:rect l="0" t="0" r="0" b="0"/>
          <a:pathLst>
            <a:path>
              <a:moveTo>
                <a:pt x="522879" y="2724951"/>
              </a:moveTo>
              <a:arcTo wR="1559742" hR="1559742" stAng="7899861" swAng="134298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434C1D-1D2E-4B85-9ED7-54CC32357B37}">
      <dsp:nvSpPr>
        <dsp:cNvPr id="0" name=""/>
        <dsp:cNvSpPr/>
      </dsp:nvSpPr>
      <dsp:spPr>
        <a:xfrm>
          <a:off x="408255" y="1363726"/>
          <a:ext cx="2083163" cy="1354056"/>
        </a:xfrm>
        <a:prstGeom prst="roundRect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Policies</a:t>
          </a:r>
          <a:endParaRPr lang="en-US" sz="3000" kern="1200" dirty="0"/>
        </a:p>
      </dsp:txBody>
      <dsp:txXfrm>
        <a:off x="408255" y="1363726"/>
        <a:ext cx="2083163" cy="1354056"/>
      </dsp:txXfrm>
    </dsp:sp>
    <dsp:sp modelId="{4CBE6626-9E58-4CD3-9718-B76177D69165}">
      <dsp:nvSpPr>
        <dsp:cNvPr id="0" name=""/>
        <dsp:cNvSpPr/>
      </dsp:nvSpPr>
      <dsp:spPr>
        <a:xfrm>
          <a:off x="1449836" y="481011"/>
          <a:ext cx="3119485" cy="3119485"/>
        </a:xfrm>
        <a:custGeom>
          <a:avLst/>
          <a:gdLst/>
          <a:ahLst/>
          <a:cxnLst/>
          <a:rect l="0" t="0" r="0" b="0"/>
          <a:pathLst>
            <a:path>
              <a:moveTo>
                <a:pt x="155986" y="879841"/>
              </a:moveTo>
              <a:arcTo wR="1559742" hR="1559742" stAng="12350577" swAng="69037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47C931-4B06-4599-822F-57D0231B871A}" type="datetimeFigureOut">
              <a:rPr lang="en-US" smtClean="0"/>
              <a:pPr/>
              <a:t>7/14/2009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4E3E86-D92B-4674-8578-000CF0841B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3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91" algn="l" defTabSz="9143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82" algn="l" defTabSz="9143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73" algn="l" defTabSz="9143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64" algn="l" defTabSz="9143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55" algn="l" defTabSz="9143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46" algn="l" defTabSz="9143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36" algn="l" defTabSz="9143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26" algn="l" defTabSz="9143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0488BC-9B52-42BB-9DCD-CDAC6DDA77E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465340-3947-468B-9DBE-97887CACE292}" type="slidenum">
              <a:rPr lang="en-US"/>
              <a:pPr/>
              <a:t>22</a:t>
            </a:fld>
            <a:endParaRPr lang="en-US"/>
          </a:p>
        </p:txBody>
      </p:sp>
      <p:sp>
        <p:nvSpPr>
          <p:cNvPr id="26625" name="Rectangle 1"/>
          <p:cNvSpPr>
            <a:spLocks noGrp="1" noRot="1" noChangeAspect="1" noChangeArrowheads="1"/>
          </p:cNvSpPr>
          <p:nvPr>
            <p:ph type="sldImg"/>
          </p:nvPr>
        </p:nvSpPr>
        <p:spPr>
          <a:ln/>
        </p:spPr>
      </p:sp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>
                <a:solidFill>
                  <a:srgbClr val="000000"/>
                </a:solidFill>
                <a:latin typeface="Arial" pitchFamily="34" charset="0"/>
              </a:rPr>
              <a:t>Ext4 maintains an in-memory preallocation</a:t>
            </a:r>
            <a:br>
              <a:rPr lang="en-US" sz="1600">
                <a:solidFill>
                  <a:srgbClr val="000000"/>
                </a:solidFill>
                <a:latin typeface="Arial" pitchFamily="34" charset="0"/>
              </a:rPr>
            </a:br>
            <a:r>
              <a:rPr lang="en-US" sz="1600">
                <a:solidFill>
                  <a:srgbClr val="000000"/>
                </a:solidFill>
                <a:latin typeface="Arial" pitchFamily="34" charset="0"/>
              </a:rPr>
              <a:t>range for each ﬁle, and uses that to solve the fragmenta-</a:t>
            </a:r>
            <a:br>
              <a:rPr lang="en-US" sz="1600">
                <a:solidFill>
                  <a:srgbClr val="000000"/>
                </a:solidFill>
                <a:latin typeface="Arial" pitchFamily="34" charset="0"/>
              </a:rPr>
            </a:br>
            <a:r>
              <a:rPr lang="en-US" sz="1600">
                <a:solidFill>
                  <a:srgbClr val="000000"/>
                </a:solidFill>
                <a:latin typeface="Arial" pitchFamily="34" charset="0"/>
              </a:rPr>
              <a:t>tion issues caused by concurrent allocation.</a:t>
            </a:r>
            <a:endParaRPr lang="en-US"/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>
                <a:solidFill>
                  <a:srgbClr val="000000"/>
                </a:solidFill>
                <a:latin typeface="Arial" pitchFamily="34" charset="0"/>
              </a:rPr>
              <a:t> </a:t>
            </a:r>
            <a:endParaRPr lang="en-US"/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>
                <a:solidFill>
                  <a:srgbClr val="000000"/>
                </a:solidFill>
                <a:latin typeface="Arial" pitchFamily="34" charset="0"/>
              </a:rPr>
              <a:t>The Ext4 multiple block allocator maintains two preal-</a:t>
            </a:r>
            <a:br>
              <a:rPr lang="en-US" sz="1600">
                <a:solidFill>
                  <a:srgbClr val="000000"/>
                </a:solidFill>
                <a:latin typeface="Arial" pitchFamily="34" charset="0"/>
              </a:rPr>
            </a:br>
            <a:r>
              <a:rPr lang="en-US" sz="1600">
                <a:solidFill>
                  <a:srgbClr val="000000"/>
                </a:solidFill>
                <a:latin typeface="Arial" pitchFamily="34" charset="0"/>
              </a:rPr>
              <a:t>located spaces from which block requests are satisﬁed:</a:t>
            </a:r>
            <a:br>
              <a:rPr lang="en-US" sz="1600">
                <a:solidFill>
                  <a:srgbClr val="000000"/>
                </a:solidFill>
                <a:latin typeface="Arial" pitchFamily="34" charset="0"/>
              </a:rPr>
            </a:br>
            <a:r>
              <a:rPr lang="en-US" sz="1600">
                <a:solidFill>
                  <a:srgbClr val="000000"/>
                </a:solidFill>
                <a:latin typeface="Arial" pitchFamily="34" charset="0"/>
              </a:rPr>
              <a:t> </a:t>
            </a:r>
            <a:endParaRPr lang="en-US"/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>
                <a:solidFill>
                  <a:srgbClr val="000000"/>
                </a:solidFill>
                <a:latin typeface="Arial" pitchFamily="34" charset="0"/>
              </a:rPr>
              <a:t>A per-inode preallocation space and a per-CPU locality</a:t>
            </a:r>
            <a:br>
              <a:rPr lang="en-US" sz="1600">
                <a:solidFill>
                  <a:srgbClr val="000000"/>
                </a:solidFill>
                <a:latin typeface="Arial" pitchFamily="34" charset="0"/>
              </a:rPr>
            </a:br>
            <a:r>
              <a:rPr lang="en-US" sz="1600">
                <a:solidFill>
                  <a:srgbClr val="000000"/>
                </a:solidFill>
                <a:latin typeface="Arial" pitchFamily="34" charset="0"/>
              </a:rPr>
              <a:t>group prealloction space. </a:t>
            </a:r>
            <a:endParaRPr lang="en-US"/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>
                <a:solidFill>
                  <a:srgbClr val="000000"/>
                </a:solidFill>
                <a:latin typeface="Arial" pitchFamily="34" charset="0"/>
              </a:rPr>
              <a:t> </a:t>
            </a:r>
            <a:endParaRPr lang="en-US"/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>
                <a:solidFill>
                  <a:srgbClr val="000000"/>
                </a:solidFill>
                <a:latin typeface="Arial" pitchFamily="34" charset="0"/>
              </a:rPr>
              <a:t>The per-inode preallocation</a:t>
            </a:r>
            <a:br>
              <a:rPr lang="en-US" sz="1600">
                <a:solidFill>
                  <a:srgbClr val="000000"/>
                </a:solidFill>
                <a:latin typeface="Arial" pitchFamily="34" charset="0"/>
              </a:rPr>
            </a:br>
            <a:r>
              <a:rPr lang="en-US" sz="1600">
                <a:solidFill>
                  <a:srgbClr val="000000"/>
                </a:solidFill>
                <a:latin typeface="Arial" pitchFamily="34" charset="0"/>
              </a:rPr>
              <a:t>space is used for larger request and helps in making sure</a:t>
            </a:r>
            <a:br>
              <a:rPr lang="en-US" sz="1600">
                <a:solidFill>
                  <a:srgbClr val="000000"/>
                </a:solidFill>
                <a:latin typeface="Arial" pitchFamily="34" charset="0"/>
              </a:rPr>
            </a:br>
            <a:r>
              <a:rPr lang="en-US" sz="1600">
                <a:solidFill>
                  <a:srgbClr val="000000"/>
                </a:solidFill>
                <a:latin typeface="Arial" pitchFamily="34" charset="0"/>
              </a:rPr>
              <a:t>larger ﬁles are less interleaved if blocks are allocated at</a:t>
            </a:r>
            <a:br>
              <a:rPr lang="en-US" sz="1600">
                <a:solidFill>
                  <a:srgbClr val="000000"/>
                </a:solidFill>
                <a:latin typeface="Arial" pitchFamily="34" charset="0"/>
              </a:rPr>
            </a:br>
            <a:r>
              <a:rPr lang="en-US" sz="1600">
                <a:solidFill>
                  <a:srgbClr val="000000"/>
                </a:solidFill>
                <a:latin typeface="Arial" pitchFamily="34" charset="0"/>
              </a:rPr>
              <a:t>the same time. </a:t>
            </a:r>
            <a:endParaRPr lang="en-US"/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>
                <a:solidFill>
                  <a:srgbClr val="000000"/>
                </a:solidFill>
                <a:latin typeface="Arial" pitchFamily="34" charset="0"/>
              </a:rPr>
              <a:t> </a:t>
            </a:r>
            <a:endParaRPr lang="en-US"/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>
                <a:solidFill>
                  <a:srgbClr val="000000"/>
                </a:solidFill>
                <a:latin typeface="Arial" pitchFamily="34" charset="0"/>
              </a:rPr>
              <a:t>The per-CPU locality group prealloca-</a:t>
            </a:r>
            <a:br>
              <a:rPr lang="en-US" sz="1600">
                <a:solidFill>
                  <a:srgbClr val="000000"/>
                </a:solidFill>
                <a:latin typeface="Arial" pitchFamily="34" charset="0"/>
              </a:rPr>
            </a:br>
            <a:r>
              <a:rPr lang="en-US" sz="1600">
                <a:solidFill>
                  <a:srgbClr val="000000"/>
                </a:solidFill>
                <a:latin typeface="Arial" pitchFamily="34" charset="0"/>
              </a:rPr>
              <a:t>tion space is used for smaller ﬁle allocation and helps in</a:t>
            </a:r>
            <a:br>
              <a:rPr lang="en-US" sz="1600">
                <a:solidFill>
                  <a:srgbClr val="000000"/>
                </a:solidFill>
                <a:latin typeface="Arial" pitchFamily="34" charset="0"/>
              </a:rPr>
            </a:br>
            <a:r>
              <a:rPr lang="en-US" sz="1600">
                <a:solidFill>
                  <a:srgbClr val="000000"/>
                </a:solidFill>
                <a:latin typeface="Arial" pitchFamily="34" charset="0"/>
              </a:rPr>
              <a:t>making sure small ﬁles are placed closer on disk. </a:t>
            </a:r>
            <a:endParaRPr lang="en-US"/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>
                <a:solidFill>
                  <a:srgbClr val="000000"/>
                </a:solidFill>
                <a:latin typeface="Arial" pitchFamily="34" charset="0"/>
              </a:rPr>
              <a:t> </a:t>
            </a:r>
            <a:endParaRPr lang="en-US"/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>
                <a:solidFill>
                  <a:srgbClr val="000000"/>
                </a:solidFill>
                <a:latin typeface="Arial" pitchFamily="34" charset="0"/>
              </a:rPr>
              <a:t>It also maintains free extent map of free block also called as buddy cahe. This map is built by scanning free data block in a block group  and add it to free blocks extent map. It does not scans blocks that are </a:t>
            </a:r>
            <a:endParaRPr lang="en-US"/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>
                <a:solidFill>
                  <a:srgbClr val="000000"/>
                </a:solidFill>
                <a:latin typeface="Arial" pitchFamily="34" charset="0"/>
              </a:rPr>
              <a:t>pre - allocated.</a:t>
            </a:r>
            <a:endParaRPr lang="en-US"/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>
                <a:solidFill>
                  <a:srgbClr val="000000"/>
                </a:solidFill>
                <a:latin typeface="Arial" pitchFamily="34" charset="0"/>
              </a:rPr>
              <a:t> </a:t>
            </a:r>
            <a:endParaRPr lang="en-US"/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1600">
                <a:solidFill>
                  <a:srgbClr val="000000"/>
                </a:solidFill>
                <a:latin typeface="Arial" pitchFamily="34" charset="0"/>
              </a:rPr>
              <a:t>Whenever request exceeds 16 blocks, per inode preallocation is used, else per CPU locality group  allocation is used.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964A523-CE11-418E-8843-01ADBD79ABFC}" type="datetimeFigureOut">
              <a:rPr lang="en-US" smtClean="0"/>
              <a:pPr/>
              <a:t>7/14/2009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EF3A2B-3C81-478C-8005-340D2AFB33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4A523-CE11-418E-8843-01ADBD79ABFC}" type="datetimeFigureOut">
              <a:rPr lang="en-US" smtClean="0"/>
              <a:pPr/>
              <a:t>7/14/2009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F3A2B-3C81-478C-8005-340D2AFB33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964A523-CE11-418E-8843-01ADBD79ABFC}" type="datetimeFigureOut">
              <a:rPr lang="en-US" smtClean="0"/>
              <a:pPr/>
              <a:t>7/14/2009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0EF3A2B-3C81-478C-8005-340D2AFB33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4A523-CE11-418E-8843-01ADBD79ABFC}" type="datetimeFigureOut">
              <a:rPr lang="en-US" smtClean="0"/>
              <a:pPr/>
              <a:t>7/14/2009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0EF3A2B-3C81-478C-8005-340D2AFB33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4A523-CE11-418E-8843-01ADBD79ABFC}" type="datetimeFigureOut">
              <a:rPr lang="en-US" smtClean="0"/>
              <a:pPr/>
              <a:t>7/14/2009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0EF3A2B-3C81-478C-8005-340D2AFB33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964A523-CE11-418E-8843-01ADBD79ABFC}" type="datetimeFigureOut">
              <a:rPr lang="en-US" smtClean="0"/>
              <a:pPr/>
              <a:t>7/14/2009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0EF3A2B-3C81-478C-8005-340D2AFB33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964A523-CE11-418E-8843-01ADBD79ABFC}" type="datetimeFigureOut">
              <a:rPr lang="en-US" smtClean="0"/>
              <a:pPr/>
              <a:t>7/14/2009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0EF3A2B-3C81-478C-8005-340D2AFB33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4A523-CE11-418E-8843-01ADBD79ABFC}" type="datetimeFigureOut">
              <a:rPr lang="en-US" smtClean="0"/>
              <a:pPr/>
              <a:t>7/14/2009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0EF3A2B-3C81-478C-8005-340D2AFB33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4A523-CE11-418E-8843-01ADBD79ABFC}" type="datetimeFigureOut">
              <a:rPr lang="en-US" smtClean="0"/>
              <a:pPr/>
              <a:t>7/14/2009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0EF3A2B-3C81-478C-8005-340D2AFB33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4A523-CE11-418E-8843-01ADBD79ABFC}" type="datetimeFigureOut">
              <a:rPr lang="en-US" smtClean="0"/>
              <a:pPr/>
              <a:t>7/14/2009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0EF3A2B-3C81-478C-8005-340D2AFB33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964A523-CE11-418E-8843-01ADBD79ABFC}" type="datetimeFigureOut">
              <a:rPr lang="en-US" smtClean="0"/>
              <a:pPr/>
              <a:t>7/14/2009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0EF3A2B-3C81-478C-8005-340D2AFB337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964A523-CE11-418E-8843-01ADBD79ABFC}" type="datetimeFigureOut">
              <a:rPr lang="en-US" smtClean="0"/>
              <a:pPr/>
              <a:t>7/14/2009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0EF3A2B-3C81-478C-8005-340D2AFB33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ohsm.sourceforge.net/" TargetMode="External"/><Relationship Id="rId2" Type="http://schemas.openxmlformats.org/officeDocument/2006/relationships/hyperlink" Target="http://code.google.com/p/fscops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1371600"/>
            <a:ext cx="6629400" cy="1828800"/>
          </a:xfrm>
        </p:spPr>
        <p:txBody>
          <a:bodyPr>
            <a:noAutofit/>
          </a:bodyPr>
          <a:lstStyle/>
          <a:p>
            <a:r>
              <a:rPr lang="en-US" sz="4800" dirty="0" smtClean="0"/>
              <a:t>ONLINE HIERARCHICAL STORAGE MANAGER FOR LINUX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Ottawa Linux Symposium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Prototype Architecture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75F55"/>
                </a:solidFill>
              </a:rPr>
              <a:t>High Level Architecture</a:t>
            </a:r>
            <a:endParaRPr lang="en-US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5028" y="1524000"/>
            <a:ext cx="8005572" cy="51996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Detailed Architecture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75F55"/>
                </a:solidFill>
              </a:rPr>
              <a:t>User Space Components</a:t>
            </a:r>
            <a:endParaRPr lang="en-US" dirty="0"/>
          </a:p>
        </p:txBody>
      </p:sp>
      <p:grpSp>
        <p:nvGrpSpPr>
          <p:cNvPr id="3" name="Group 11"/>
          <p:cNvGrpSpPr/>
          <p:nvPr/>
        </p:nvGrpSpPr>
        <p:grpSpPr>
          <a:xfrm>
            <a:off x="320040" y="1988820"/>
            <a:ext cx="8572500" cy="4389120"/>
            <a:chOff x="355600" y="2209800"/>
            <a:chExt cx="9525000" cy="4876800"/>
          </a:xfrm>
        </p:grpSpPr>
        <p:sp>
          <p:nvSpPr>
            <p:cNvPr id="4" name="Rounded Rectangle 3"/>
            <p:cNvSpPr/>
            <p:nvPr/>
          </p:nvSpPr>
          <p:spPr>
            <a:xfrm>
              <a:off x="7366000" y="5943600"/>
              <a:ext cx="2514600" cy="114300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200" b="1" dirty="0" smtClean="0"/>
                <a:t>XML</a:t>
              </a:r>
            </a:p>
            <a:p>
              <a:pPr algn="ctr"/>
              <a:r>
                <a:rPr lang="en-US" sz="2200" b="1" dirty="0" smtClean="0"/>
                <a:t>Parser</a:t>
              </a:r>
              <a:endParaRPr lang="en-US" sz="2200" b="1" dirty="0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355600" y="5943600"/>
              <a:ext cx="2514600" cy="114300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200" b="1" dirty="0" smtClean="0"/>
                <a:t>Device </a:t>
              </a:r>
              <a:r>
                <a:rPr lang="en-US" sz="2200" b="1" dirty="0" err="1" smtClean="0"/>
                <a:t>Mapper</a:t>
              </a:r>
              <a:r>
                <a:rPr lang="en-US" sz="2200" b="1" dirty="0" smtClean="0"/>
                <a:t> Library</a:t>
              </a:r>
              <a:endParaRPr lang="en-US" sz="2200" b="1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860800" y="4495800"/>
              <a:ext cx="2514600" cy="1143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200" b="1" dirty="0" smtClean="0">
                  <a:solidFill>
                    <a:schemeClr val="tx1"/>
                  </a:solidFill>
                </a:rPr>
                <a:t>OHSM</a:t>
              </a:r>
            </a:p>
            <a:p>
              <a:pPr algn="ctr"/>
              <a:r>
                <a:rPr lang="en-US" sz="2200" b="1" dirty="0" smtClean="0">
                  <a:solidFill>
                    <a:schemeClr val="tx1"/>
                  </a:solidFill>
                </a:rPr>
                <a:t>Administrator</a:t>
              </a:r>
              <a:endParaRPr lang="en-US" sz="2200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Up Arrow 6"/>
            <p:cNvSpPr/>
            <p:nvPr/>
          </p:nvSpPr>
          <p:spPr>
            <a:xfrm rot="2700000">
              <a:off x="3243870" y="5364770"/>
              <a:ext cx="228600" cy="762000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olded Corner 7"/>
            <p:cNvSpPr/>
            <p:nvPr/>
          </p:nvSpPr>
          <p:spPr>
            <a:xfrm>
              <a:off x="1346200" y="4800600"/>
              <a:ext cx="1828800" cy="838200"/>
            </a:xfrm>
            <a:prstGeom prst="foldedCorner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/>
                <a:t>Device Topology</a:t>
              </a:r>
              <a:endParaRPr lang="en-US" sz="2000" b="1" dirty="0"/>
            </a:p>
          </p:txBody>
        </p:sp>
        <p:sp>
          <p:nvSpPr>
            <p:cNvPr id="9" name="Up Arrow 8"/>
            <p:cNvSpPr/>
            <p:nvPr/>
          </p:nvSpPr>
          <p:spPr>
            <a:xfrm rot="18900000">
              <a:off x="6763730" y="5364770"/>
              <a:ext cx="228600" cy="762000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3860800" y="2209800"/>
              <a:ext cx="2514600" cy="114300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200" b="1" dirty="0" smtClean="0"/>
                <a:t>OHSM</a:t>
              </a:r>
            </a:p>
            <a:p>
              <a:pPr algn="ctr"/>
              <a:r>
                <a:rPr lang="en-US" sz="2200" b="1" dirty="0" smtClean="0"/>
                <a:t>User Interface</a:t>
              </a:r>
              <a:endParaRPr lang="en-US" sz="2200" b="1" dirty="0"/>
            </a:p>
          </p:txBody>
        </p:sp>
        <p:sp>
          <p:nvSpPr>
            <p:cNvPr id="11" name="Up-Down Arrow 10"/>
            <p:cNvSpPr/>
            <p:nvPr/>
          </p:nvSpPr>
          <p:spPr>
            <a:xfrm>
              <a:off x="5003800" y="3505200"/>
              <a:ext cx="228600" cy="8382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OHSM Kernel Driver</a:t>
            </a:r>
            <a:endParaRPr lang="en-US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1562102" y="217678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0" tIns="0" rIns="0" bIns="0">
            <a:normAutofit/>
          </a:bodyPr>
          <a:lstStyle/>
          <a:p>
            <a:pPr>
              <a:lnSpc>
                <a:spcPct val="95000"/>
              </a:lnSpc>
            </a:pPr>
            <a:r>
              <a:rPr lang="en-US" dirty="0" smtClean="0">
                <a:solidFill>
                  <a:srgbClr val="775F55"/>
                </a:solidFill>
              </a:rPr>
              <a:t>File System</a:t>
            </a:r>
            <a:endParaRPr lang="en-US" dirty="0">
              <a:solidFill>
                <a:srgbClr val="775F55"/>
              </a:solidFill>
            </a:endParaRPr>
          </a:p>
        </p:txBody>
      </p:sp>
      <p:pic>
        <p:nvPicPr>
          <p:cNvPr id="1026" name="Picture 2" descr="C:\Documents and Settings\Vineet\Desktop\Picture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8544" y="2625725"/>
            <a:ext cx="7046912" cy="3157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75F55"/>
                </a:solidFill>
              </a:rPr>
              <a:t>Sample policy file in XML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76800"/>
          </a:xfrm>
        </p:spPr>
        <p:txBody>
          <a:bodyPr>
            <a:noAutofit/>
          </a:bodyPr>
          <a:lstStyle/>
          <a:p>
            <a:pPr>
              <a:lnSpc>
                <a:spcPct val="95000"/>
              </a:lnSpc>
              <a:buNone/>
            </a:pPr>
            <a:r>
              <a:rPr lang="en-US" sz="1500" dirty="0" smtClean="0">
                <a:solidFill>
                  <a:srgbClr val="000000"/>
                </a:solidFill>
                <a:latin typeface="Verdana" pitchFamily="34" charset="0"/>
              </a:rPr>
              <a:t>&lt;DEVICES&gt;</a:t>
            </a:r>
            <a:endParaRPr lang="en-US" sz="1500" dirty="0" smtClean="0">
              <a:latin typeface="Verdana" pitchFamily="34" charset="0"/>
            </a:endParaRPr>
          </a:p>
          <a:p>
            <a:pPr>
              <a:lnSpc>
                <a:spcPct val="95000"/>
              </a:lnSpc>
              <a:buNone/>
            </a:pPr>
            <a:r>
              <a:rPr lang="en-US" sz="1500" dirty="0" smtClean="0">
                <a:solidFill>
                  <a:srgbClr val="000000"/>
                </a:solidFill>
                <a:latin typeface="Verdana" pitchFamily="34" charset="0"/>
              </a:rPr>
              <a:t>	&lt;DEV_TIER_INFO&gt;</a:t>
            </a:r>
            <a:endParaRPr lang="en-US" sz="1500" dirty="0" smtClean="0">
              <a:latin typeface="Verdana" pitchFamily="34" charset="0"/>
            </a:endParaRPr>
          </a:p>
          <a:p>
            <a:pPr>
              <a:lnSpc>
                <a:spcPct val="95000"/>
              </a:lnSpc>
              <a:buNone/>
            </a:pPr>
            <a:r>
              <a:rPr lang="en-US" sz="1500" dirty="0" smtClean="0">
                <a:solidFill>
                  <a:srgbClr val="000000"/>
                </a:solidFill>
                <a:latin typeface="Verdana" pitchFamily="34" charset="0"/>
              </a:rPr>
              <a:t>		&lt;NR_TIERS&gt;3&lt;/NR_TIERS&gt;</a:t>
            </a:r>
            <a:endParaRPr lang="en-US" sz="1500" dirty="0" smtClean="0">
              <a:latin typeface="Verdana" pitchFamily="34" charset="0"/>
            </a:endParaRPr>
          </a:p>
          <a:p>
            <a:pPr>
              <a:lnSpc>
                <a:spcPct val="95000"/>
              </a:lnSpc>
              <a:buNone/>
            </a:pPr>
            <a:r>
              <a:rPr lang="en-US" sz="1500" dirty="0" smtClean="0">
                <a:solidFill>
                  <a:srgbClr val="000000"/>
                </a:solidFill>
                <a:latin typeface="Verdana" pitchFamily="34" charset="0"/>
              </a:rPr>
              <a:t>		&lt;NR_DEVICES&gt;6&lt;/NR_DEVICES&gt;</a:t>
            </a:r>
            <a:endParaRPr lang="en-US" sz="1500" dirty="0" smtClean="0">
              <a:latin typeface="Verdana" pitchFamily="34" charset="0"/>
            </a:endParaRPr>
          </a:p>
          <a:p>
            <a:pPr>
              <a:lnSpc>
                <a:spcPct val="95000"/>
              </a:lnSpc>
              <a:buNone/>
            </a:pPr>
            <a:r>
              <a:rPr lang="en-US" sz="1500" dirty="0" smtClean="0">
                <a:solidFill>
                  <a:srgbClr val="000000"/>
                </a:solidFill>
                <a:latin typeface="Verdana" pitchFamily="34" charset="0"/>
              </a:rPr>
              <a:t>	&lt;/DEV_TIER_INFO&gt;</a:t>
            </a:r>
            <a:endParaRPr lang="en-US" sz="1500" dirty="0" smtClean="0">
              <a:latin typeface="Verdana" pitchFamily="34" charset="0"/>
            </a:endParaRPr>
          </a:p>
          <a:p>
            <a:pPr>
              <a:lnSpc>
                <a:spcPct val="95000"/>
              </a:lnSpc>
              <a:buNone/>
            </a:pPr>
            <a:r>
              <a:rPr lang="en-US" sz="1500" dirty="0" smtClean="0">
                <a:solidFill>
                  <a:srgbClr val="000000"/>
                </a:solidFill>
                <a:latin typeface="Verdana" pitchFamily="34" charset="0"/>
              </a:rPr>
              <a:t>	&lt;DEV_TIER&gt;</a:t>
            </a:r>
            <a:endParaRPr lang="en-US" sz="1500" dirty="0" smtClean="0">
              <a:latin typeface="Verdana" pitchFamily="34" charset="0"/>
            </a:endParaRPr>
          </a:p>
          <a:p>
            <a:pPr>
              <a:lnSpc>
                <a:spcPct val="95000"/>
              </a:lnSpc>
              <a:buNone/>
            </a:pPr>
            <a:r>
              <a:rPr lang="en-US" sz="1500" dirty="0" smtClean="0">
                <a:solidFill>
                  <a:srgbClr val="000000"/>
                </a:solidFill>
                <a:latin typeface="Verdana" pitchFamily="34" charset="0"/>
              </a:rPr>
              <a:t>		&lt;TIER&gt;1&lt;/TIER&gt;</a:t>
            </a:r>
            <a:endParaRPr lang="en-US" sz="1500" dirty="0" smtClean="0">
              <a:latin typeface="Verdana" pitchFamily="34" charset="0"/>
            </a:endParaRPr>
          </a:p>
          <a:p>
            <a:pPr>
              <a:lnSpc>
                <a:spcPct val="95000"/>
              </a:lnSpc>
              <a:buNone/>
            </a:pPr>
            <a:r>
              <a:rPr lang="en-US" sz="1500" dirty="0" smtClean="0">
                <a:solidFill>
                  <a:srgbClr val="000000"/>
                </a:solidFill>
                <a:latin typeface="Verdana" pitchFamily="34" charset="0"/>
              </a:rPr>
              <a:t>			&lt;DEVICE&gt;/dev/md4&lt;/DEVICE&gt;</a:t>
            </a:r>
            <a:endParaRPr lang="en-US" sz="1500" dirty="0" smtClean="0">
              <a:latin typeface="Verdana" pitchFamily="34" charset="0"/>
            </a:endParaRPr>
          </a:p>
          <a:p>
            <a:pPr>
              <a:lnSpc>
                <a:spcPct val="95000"/>
              </a:lnSpc>
              <a:buNone/>
            </a:pPr>
            <a:r>
              <a:rPr lang="en-US" sz="1500" dirty="0" smtClean="0">
                <a:solidFill>
                  <a:srgbClr val="000000"/>
                </a:solidFill>
                <a:latin typeface="Verdana" pitchFamily="34" charset="0"/>
              </a:rPr>
              <a:t>			&lt;DEVICE&gt;/dev/md5&lt;/DEVICE&gt;</a:t>
            </a:r>
            <a:endParaRPr lang="en-US" sz="1500" dirty="0" smtClean="0">
              <a:latin typeface="Verdana" pitchFamily="34" charset="0"/>
            </a:endParaRPr>
          </a:p>
          <a:p>
            <a:pPr>
              <a:lnSpc>
                <a:spcPct val="95000"/>
              </a:lnSpc>
              <a:buNone/>
            </a:pPr>
            <a:r>
              <a:rPr lang="en-US" sz="1500" dirty="0" smtClean="0">
                <a:solidFill>
                  <a:srgbClr val="000000"/>
                </a:solidFill>
                <a:latin typeface="Verdana" pitchFamily="34" charset="0"/>
              </a:rPr>
              <a:t>		&lt;TIER&gt;2&lt;/TIER&gt;</a:t>
            </a:r>
            <a:endParaRPr lang="en-US" sz="1500" dirty="0" smtClean="0">
              <a:latin typeface="Verdana" pitchFamily="34" charset="0"/>
            </a:endParaRPr>
          </a:p>
          <a:p>
            <a:pPr>
              <a:lnSpc>
                <a:spcPct val="95000"/>
              </a:lnSpc>
              <a:buNone/>
            </a:pPr>
            <a:r>
              <a:rPr lang="en-US" sz="1500" dirty="0" smtClean="0">
                <a:solidFill>
                  <a:srgbClr val="000000"/>
                </a:solidFill>
                <a:latin typeface="Verdana" pitchFamily="34" charset="0"/>
              </a:rPr>
              <a:t>			&lt;DEVICE&gt;/dev/md3&lt;/DEVICE&gt;</a:t>
            </a:r>
            <a:endParaRPr lang="en-US" sz="1500" dirty="0" smtClean="0">
              <a:latin typeface="Verdana" pitchFamily="34" charset="0"/>
            </a:endParaRPr>
          </a:p>
          <a:p>
            <a:pPr>
              <a:lnSpc>
                <a:spcPct val="95000"/>
              </a:lnSpc>
              <a:buNone/>
            </a:pPr>
            <a:r>
              <a:rPr lang="en-US" sz="1500" dirty="0" smtClean="0">
                <a:solidFill>
                  <a:srgbClr val="000000"/>
                </a:solidFill>
                <a:latin typeface="Verdana" pitchFamily="34" charset="0"/>
              </a:rPr>
              <a:t>		&lt;TIER&gt;3&lt;/TIER&gt;</a:t>
            </a:r>
            <a:endParaRPr lang="en-US" sz="1500" dirty="0" smtClean="0">
              <a:latin typeface="Verdana" pitchFamily="34" charset="0"/>
            </a:endParaRPr>
          </a:p>
          <a:p>
            <a:pPr>
              <a:lnSpc>
                <a:spcPct val="95000"/>
              </a:lnSpc>
              <a:buNone/>
            </a:pPr>
            <a:r>
              <a:rPr lang="en-US" sz="1500" dirty="0" smtClean="0">
                <a:solidFill>
                  <a:srgbClr val="000000"/>
                </a:solidFill>
                <a:latin typeface="Verdana" pitchFamily="34" charset="0"/>
              </a:rPr>
              <a:t>			&lt;DEVICE&gt;/dev/md1&lt;/DEVICE&gt;</a:t>
            </a:r>
            <a:endParaRPr lang="en-US" sz="1500" dirty="0" smtClean="0">
              <a:latin typeface="Verdana" pitchFamily="34" charset="0"/>
            </a:endParaRPr>
          </a:p>
          <a:p>
            <a:pPr>
              <a:lnSpc>
                <a:spcPct val="95000"/>
              </a:lnSpc>
              <a:buNone/>
            </a:pPr>
            <a:r>
              <a:rPr lang="en-US" sz="1500" dirty="0" smtClean="0">
                <a:solidFill>
                  <a:srgbClr val="000000"/>
                </a:solidFill>
                <a:latin typeface="Verdana" pitchFamily="34" charset="0"/>
              </a:rPr>
              <a:t>			&lt;DEVICE&gt;/dev/md2&lt;/DEVICE&gt;</a:t>
            </a:r>
            <a:endParaRPr lang="en-US" sz="1500" dirty="0" smtClean="0">
              <a:latin typeface="Verdana" pitchFamily="34" charset="0"/>
            </a:endParaRPr>
          </a:p>
          <a:p>
            <a:pPr>
              <a:lnSpc>
                <a:spcPct val="95000"/>
              </a:lnSpc>
              <a:buNone/>
            </a:pPr>
            <a:r>
              <a:rPr lang="en-US" sz="1500" dirty="0" smtClean="0">
                <a:solidFill>
                  <a:srgbClr val="000000"/>
                </a:solidFill>
                <a:latin typeface="Verdana" pitchFamily="34" charset="0"/>
              </a:rPr>
              <a:t>			&lt;DEVICE&gt;/dev/md6&lt;/DEVICE&gt;</a:t>
            </a:r>
          </a:p>
          <a:p>
            <a:pPr>
              <a:lnSpc>
                <a:spcPct val="95000"/>
              </a:lnSpc>
              <a:buNone/>
            </a:pPr>
            <a:r>
              <a:rPr lang="en-US" sz="1500" dirty="0" smtClean="0">
                <a:solidFill>
                  <a:srgbClr val="000000"/>
                </a:solidFill>
                <a:latin typeface="Verdana" pitchFamily="34" charset="0"/>
              </a:rPr>
              <a:t>	&lt;/DEV_TIER&gt;</a:t>
            </a:r>
            <a:endParaRPr lang="en-US" sz="1500" dirty="0" smtClean="0">
              <a:latin typeface="Verdana" pitchFamily="34" charset="0"/>
            </a:endParaRPr>
          </a:p>
          <a:p>
            <a:pPr>
              <a:lnSpc>
                <a:spcPct val="95000"/>
              </a:lnSpc>
              <a:buNone/>
            </a:pPr>
            <a:r>
              <a:rPr lang="en-US" sz="1500" dirty="0" smtClean="0">
                <a:solidFill>
                  <a:srgbClr val="000000"/>
                </a:solidFill>
                <a:latin typeface="Verdana" pitchFamily="34" charset="0"/>
              </a:rPr>
              <a:t>&lt;/DEVICES&gt;</a:t>
            </a:r>
          </a:p>
          <a:p>
            <a:pPr>
              <a:buNone/>
            </a:pPr>
            <a:endParaRPr lang="en-US" sz="15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152400"/>
            <a:ext cx="8153400" cy="990600"/>
          </a:xfrm>
        </p:spPr>
        <p:txBody>
          <a:bodyPr/>
          <a:lstStyle/>
          <a:p>
            <a:r>
              <a:rPr lang="en-US" dirty="0" smtClean="0"/>
              <a:t>Policy File Generator : Allocation</a:t>
            </a:r>
            <a:endParaRPr lang="en-US" dirty="0"/>
          </a:p>
        </p:txBody>
      </p:sp>
      <p:pic>
        <p:nvPicPr>
          <p:cNvPr id="2051" name="Picture 3" descr="I:\snapshots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2550" y="914400"/>
            <a:ext cx="6438900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152400"/>
            <a:ext cx="8153400" cy="990600"/>
          </a:xfrm>
        </p:spPr>
        <p:txBody>
          <a:bodyPr/>
          <a:lstStyle/>
          <a:p>
            <a:r>
              <a:rPr lang="en-US" dirty="0" smtClean="0"/>
              <a:t>Policy File Generator : Relocation</a:t>
            </a:r>
            <a:endParaRPr lang="en-US" dirty="0"/>
          </a:p>
        </p:txBody>
      </p:sp>
      <p:pic>
        <p:nvPicPr>
          <p:cNvPr id="3076" name="Picture 4" descr="I:\snapshots\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2550" y="685800"/>
            <a:ext cx="6438900" cy="6115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152400"/>
            <a:ext cx="8153400" cy="990600"/>
          </a:xfrm>
        </p:spPr>
        <p:txBody>
          <a:bodyPr/>
          <a:lstStyle/>
          <a:p>
            <a:r>
              <a:rPr lang="en-US" dirty="0" smtClean="0"/>
              <a:t>Policy File Generator : Tier Device</a:t>
            </a:r>
            <a:endParaRPr lang="en-US" dirty="0"/>
          </a:p>
        </p:txBody>
      </p:sp>
      <p:pic>
        <p:nvPicPr>
          <p:cNvPr id="4101" name="Picture 5" descr="I:\snapshots\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312" y="685800"/>
            <a:ext cx="6429376" cy="6124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75F55"/>
                </a:solidFill>
              </a:rPr>
              <a:t>Who am I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20033" lvl="1" indent="-320033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Greg </a:t>
            </a:r>
            <a:r>
              <a:rPr lang="en-US" sz="3200" dirty="0" err="1" smtClean="0">
                <a:solidFill>
                  <a:srgbClr val="000000"/>
                </a:solidFill>
                <a:latin typeface="+mj-lt"/>
              </a:rPr>
              <a:t>Freemyer</a:t>
            </a:r>
            <a:endParaRPr lang="en-US" sz="3200" dirty="0" smtClean="0">
              <a:solidFill>
                <a:srgbClr val="000000"/>
              </a:solidFill>
              <a:latin typeface="+mj-lt"/>
            </a:endParaRPr>
          </a:p>
          <a:p>
            <a:pPr marL="594348" lvl="2" indent="-320033">
              <a:spcBef>
                <a:spcPts val="700"/>
              </a:spcBef>
              <a:buSzPct val="60000"/>
              <a:buFont typeface="Wingdings"/>
              <a:buChar char=""/>
            </a:pPr>
            <a:r>
              <a:rPr lang="en-US" dirty="0" smtClean="0">
                <a:solidFill>
                  <a:srgbClr val="000000"/>
                </a:solidFill>
                <a:latin typeface="+mj-lt"/>
              </a:rPr>
              <a:t>CTO and Litigation Triage Solutions Specialist at The Norcross Group</a:t>
            </a:r>
          </a:p>
          <a:p>
            <a:pPr marL="594348" lvl="2" indent="-320033">
              <a:spcBef>
                <a:spcPts val="700"/>
              </a:spcBef>
              <a:buSzPct val="60000"/>
              <a:buFont typeface="Wingdings"/>
              <a:buChar char=""/>
            </a:pPr>
            <a:r>
              <a:rPr lang="en-US" dirty="0" smtClean="0">
                <a:solidFill>
                  <a:srgbClr val="000000"/>
                </a:solidFill>
                <a:latin typeface="+mj-lt"/>
              </a:rPr>
              <a:t>Using UNIX since 1983, and have an interest in storage systems</a:t>
            </a:r>
            <a:endParaRPr lang="en-US" dirty="0" smtClean="0">
              <a:latin typeface="+mj-lt"/>
            </a:endParaRPr>
          </a:p>
          <a:p>
            <a:pPr marL="594348" lvl="2" indent="-320033">
              <a:spcBef>
                <a:spcPts val="700"/>
              </a:spcBef>
              <a:buSzPct val="60000"/>
              <a:buFont typeface="Wingdings"/>
              <a:buChar char=""/>
            </a:pPr>
            <a:r>
              <a:rPr lang="en-US" dirty="0" smtClean="0">
                <a:solidFill>
                  <a:srgbClr val="000000"/>
                </a:solidFill>
                <a:latin typeface="+mj-lt"/>
              </a:rPr>
              <a:t>HP certified Master SAN Architect</a:t>
            </a:r>
          </a:p>
          <a:p>
            <a:pPr marL="594348" lvl="2" indent="-320033">
              <a:spcBef>
                <a:spcPts val="700"/>
              </a:spcBef>
              <a:buSzPct val="60000"/>
              <a:buFont typeface="Wingdings"/>
              <a:buChar char=""/>
            </a:pPr>
            <a:r>
              <a:rPr lang="en-US" dirty="0" smtClean="0">
                <a:solidFill>
                  <a:srgbClr val="000000"/>
                </a:solidFill>
                <a:latin typeface="+mj-lt"/>
              </a:rPr>
              <a:t>Participate in several kernel mailing lists and try to help 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out on </a:t>
            </a:r>
            <a:r>
              <a:rPr lang="en-US" dirty="0" err="1" smtClean="0">
                <a:solidFill>
                  <a:srgbClr val="000000"/>
                </a:solidFill>
                <a:latin typeface="+mj-lt"/>
              </a:rPr>
              <a:t>kernelnewbies</a:t>
            </a:r>
            <a:endParaRPr lang="en-US" dirty="0" smtClean="0">
              <a:solidFill>
                <a:srgbClr val="000000"/>
              </a:solidFill>
              <a:latin typeface="+mj-lt"/>
            </a:endParaRPr>
          </a:p>
          <a:p>
            <a:pPr marL="594348" lvl="2" indent="-320033">
              <a:spcBef>
                <a:spcPts val="700"/>
              </a:spcBef>
              <a:buSzPct val="60000"/>
              <a:buFont typeface="Wingdings"/>
              <a:buChar char=""/>
            </a:pPr>
            <a:r>
              <a:rPr lang="en-US" i="1" dirty="0" smtClean="0">
                <a:solidFill>
                  <a:srgbClr val="000000"/>
                </a:solidFill>
                <a:latin typeface="+mj-lt"/>
              </a:rPr>
              <a:t>I did not write any of OHSM, but I became an advisor to the project after becoming aware of them via the  </a:t>
            </a:r>
            <a:r>
              <a:rPr lang="en-US" i="1" dirty="0" err="1" smtClean="0">
                <a:solidFill>
                  <a:srgbClr val="000000"/>
                </a:solidFill>
                <a:latin typeface="+mj-lt"/>
              </a:rPr>
              <a:t>kernelnewbies</a:t>
            </a:r>
            <a:r>
              <a:rPr lang="en-US" i="1" dirty="0" smtClean="0">
                <a:solidFill>
                  <a:srgbClr val="000000"/>
                </a:solidFill>
                <a:latin typeface="+mj-lt"/>
              </a:rPr>
              <a:t> mailing list</a:t>
            </a:r>
            <a:endParaRPr lang="en-US" i="1" dirty="0" smtClean="0">
              <a:latin typeface="+mj-lt"/>
            </a:endParaRPr>
          </a:p>
          <a:p>
            <a:pPr lvl="1"/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/etc/</a:t>
            </a:r>
            <a:r>
              <a:rPr lang="en-US" dirty="0" err="1" smtClean="0"/>
              <a:t>ohsm</a:t>
            </a:r>
            <a:r>
              <a:rPr lang="en-US" dirty="0" smtClean="0"/>
              <a:t>/dtd_alloc.dtd</a:t>
            </a:r>
          </a:p>
          <a:p>
            <a:r>
              <a:rPr lang="en-US" dirty="0" smtClean="0"/>
              <a:t>/etc/</a:t>
            </a:r>
            <a:r>
              <a:rPr lang="en-US" dirty="0" err="1" smtClean="0"/>
              <a:t>ohsm</a:t>
            </a:r>
            <a:r>
              <a:rPr lang="en-US" dirty="0" smtClean="0"/>
              <a:t>/dtd_reloc.dtd</a:t>
            </a:r>
          </a:p>
          <a:p>
            <a:r>
              <a:rPr lang="en-US" dirty="0" smtClean="0"/>
              <a:t>/etc/</a:t>
            </a:r>
            <a:r>
              <a:rPr lang="en-US" dirty="0" err="1" smtClean="0"/>
              <a:t>ohsm</a:t>
            </a:r>
            <a:r>
              <a:rPr lang="en-US" dirty="0" smtClean="0"/>
              <a:t>/dtd_device.dtd</a:t>
            </a:r>
          </a:p>
          <a:p>
            <a:r>
              <a:rPr lang="en-US" dirty="0" smtClean="0"/>
              <a:t>/etc/</a:t>
            </a:r>
            <a:r>
              <a:rPr lang="en-US" dirty="0" err="1" smtClean="0"/>
              <a:t>ohsm</a:t>
            </a:r>
            <a:r>
              <a:rPr lang="en-US" dirty="0" smtClean="0"/>
              <a:t>/</a:t>
            </a:r>
            <a:r>
              <a:rPr lang="en-US" dirty="0" err="1" smtClean="0"/>
              <a:t>ohsm.conf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75F55"/>
                </a:solidFill>
                <a:latin typeface="+mj-lt"/>
              </a:rPr>
              <a:t>User space / Kernel APIs</a:t>
            </a:r>
            <a:endParaRPr lang="en-US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20033" lvl="1" indent="-320033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Enable/Disable OHSM</a:t>
            </a:r>
            <a:endParaRPr lang="en-US" dirty="0" smtClean="0">
              <a:latin typeface="+mj-lt"/>
            </a:endParaRPr>
          </a:p>
          <a:p>
            <a:pPr lvl="1"/>
            <a:r>
              <a:rPr lang="en-US" sz="2800" dirty="0" err="1" smtClean="0">
                <a:solidFill>
                  <a:srgbClr val="000000"/>
                </a:solidFill>
              </a:rPr>
              <a:t>ioctl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services</a:t>
            </a:r>
          </a:p>
          <a:p>
            <a:pPr lvl="1"/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Set 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Allocation and Relocation Policies</a:t>
            </a:r>
            <a:endParaRPr lang="en-US" dirty="0" smtClean="0">
              <a:latin typeface="+mj-lt"/>
            </a:endParaRPr>
          </a:p>
          <a:p>
            <a:pPr lvl="1"/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S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et 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Tier Device Mappings</a:t>
            </a:r>
            <a:endParaRPr lang="en-US" dirty="0" smtClean="0">
              <a:latin typeface="+mj-lt"/>
            </a:endParaRPr>
          </a:p>
          <a:p>
            <a:pPr lvl="1"/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Enable/Disable Relocation Policy ( Based on Relocation rule ID or Rule No)</a:t>
            </a:r>
            <a:endParaRPr lang="en-US" dirty="0" smtClean="0">
              <a:latin typeface="+mj-lt"/>
            </a:endParaRPr>
          </a:p>
          <a:p>
            <a:pPr lvl="1"/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Triggering relocation</a:t>
            </a:r>
            <a:endParaRPr lang="en-US" dirty="0" smtClean="0">
              <a:latin typeface="+mj-lt"/>
            </a:endParaRPr>
          </a:p>
          <a:p>
            <a:pPr lvl="1"/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Get Tier Status  (No. of allocated/free blocks)</a:t>
            </a:r>
            <a:endParaRPr lang="en-US" dirty="0" smtClean="0">
              <a:latin typeface="+mj-lt"/>
            </a:endParaRPr>
          </a:p>
          <a:p>
            <a:pPr lvl="1"/>
            <a:endParaRPr lang="en-US" dirty="0">
              <a:latin typeface="+mj-l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/>
        <p:txBody>
          <a:bodyPr lIns="0" tIns="0" rIns="0" bIns="0"/>
          <a:lstStyle/>
          <a:p>
            <a:pPr>
              <a:lnSpc>
                <a:spcPct val="95000"/>
              </a:lnSpc>
            </a:pPr>
            <a:r>
              <a:rPr lang="en-US" dirty="0">
                <a:solidFill>
                  <a:srgbClr val="775F55"/>
                </a:solidFill>
                <a:latin typeface="+mj-lt"/>
              </a:rPr>
              <a:t>Ext4 implementation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New Architecture design for ext4 supporting per-</a:t>
            </a:r>
            <a:r>
              <a:rPr lang="en-US" sz="2800" dirty="0" err="1" smtClean="0">
                <a:solidFill>
                  <a:srgbClr val="000000"/>
                </a:solidFill>
                <a:latin typeface="+mj-lt"/>
              </a:rPr>
              <a:t>inode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+mj-lt"/>
              </a:rPr>
              <a:t>preallocation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 and per-CPU locality </a:t>
            </a:r>
            <a:r>
              <a:rPr lang="en-US" sz="2800" dirty="0" err="1" smtClean="0">
                <a:solidFill>
                  <a:srgbClr val="000000"/>
                </a:solidFill>
                <a:latin typeface="+mj-lt"/>
              </a:rPr>
              <a:t>preallocation</a:t>
            </a:r>
            <a:endParaRPr lang="en-US" sz="2800" dirty="0" smtClean="0">
              <a:solidFill>
                <a:srgbClr val="000000"/>
              </a:solidFill>
              <a:latin typeface="+mj-lt"/>
            </a:endParaRPr>
          </a:p>
          <a:p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Ted </a:t>
            </a:r>
            <a:r>
              <a:rPr lang="en-US" sz="2800" dirty="0" err="1" smtClean="0">
                <a:solidFill>
                  <a:srgbClr val="000000"/>
                </a:solidFill>
                <a:latin typeface="+mj-lt"/>
              </a:rPr>
              <a:t>Tso's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 Dec. 8, 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2008 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ext4 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post</a:t>
            </a:r>
            <a:r>
              <a:rPr lang="en-US" sz="2800" baseline="30000" dirty="0" smtClean="0">
                <a:solidFill>
                  <a:srgbClr val="000000"/>
                </a:solidFill>
                <a:latin typeface="+mj-lt"/>
              </a:rPr>
              <a:t> 1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 - 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3 new </a:t>
            </a:r>
            <a:r>
              <a:rPr lang="en-US" sz="2800" dirty="0" err="1" smtClean="0">
                <a:solidFill>
                  <a:srgbClr val="000000"/>
                </a:solidFill>
                <a:latin typeface="+mj-lt"/>
              </a:rPr>
              <a:t>ioctls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:</a:t>
            </a:r>
          </a:p>
          <a:p>
            <a:pPr lvl="1"/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Blocks NOT to allocate from – global</a:t>
            </a:r>
          </a:p>
          <a:p>
            <a:pPr lvl="1"/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Preferred Block range to Allocate from -  </a:t>
            </a:r>
            <a:r>
              <a:rPr lang="en-US" sz="2800" dirty="0" err="1" smtClean="0">
                <a:solidFill>
                  <a:srgbClr val="000000"/>
                </a:solidFill>
                <a:latin typeface="+mj-lt"/>
              </a:rPr>
              <a:t>Inode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 specific</a:t>
            </a:r>
          </a:p>
          <a:p>
            <a:pPr lvl="1"/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replace blocks with donor blocks - </a:t>
            </a:r>
            <a:r>
              <a:rPr lang="en-US" sz="2800" dirty="0" err="1" smtClean="0">
                <a:solidFill>
                  <a:srgbClr val="000000"/>
                </a:solidFill>
                <a:latin typeface="+mj-lt"/>
              </a:rPr>
              <a:t>Inode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specific</a:t>
            </a:r>
          </a:p>
          <a:p>
            <a:pPr lvl="1"/>
            <a:endParaRPr lang="en-US" sz="2800" baseline="30000" dirty="0" smtClean="0">
              <a:solidFill>
                <a:srgbClr val="000000"/>
              </a:solidFill>
              <a:latin typeface="+mj-lt"/>
            </a:endParaRPr>
          </a:p>
          <a:p>
            <a:pPr lvl="1"/>
            <a:endParaRPr lang="en-US" sz="2800" baseline="30000" dirty="0" smtClean="0">
              <a:solidFill>
                <a:srgbClr val="000000"/>
              </a:solidFill>
              <a:latin typeface="+mj-lt"/>
            </a:endParaRPr>
          </a:p>
          <a:p>
            <a:pPr lvl="1">
              <a:buNone/>
            </a:pPr>
            <a:r>
              <a:rPr lang="en-US" sz="2400" baseline="-2000" dirty="0" smtClean="0">
                <a:solidFill>
                  <a:srgbClr val="000000"/>
                </a:solidFill>
              </a:rPr>
              <a:t>1 - http</a:t>
            </a:r>
            <a:r>
              <a:rPr lang="en-US" sz="2400" baseline="-2000" dirty="0" smtClean="0">
                <a:solidFill>
                  <a:srgbClr val="000000"/>
                </a:solidFill>
              </a:rPr>
              <a:t>://markmail.org/message/qp7zjhhdzxum7rfn</a:t>
            </a:r>
            <a:endParaRPr lang="en-US" sz="2400" baseline="-2000" dirty="0" smtClean="0">
              <a:solidFill>
                <a:srgbClr val="00000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Ext4 Implementation….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Akira Fujita Patches</a:t>
            </a:r>
          </a:p>
          <a:p>
            <a:pPr lvl="1"/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EXT4_IOC_ADD_GLOBAL_ALLOC_RULE </a:t>
            </a:r>
            <a:r>
              <a:rPr lang="en-US" sz="2800" baseline="30000" dirty="0" smtClean="0">
                <a:solidFill>
                  <a:srgbClr val="000000"/>
                </a:solidFill>
                <a:latin typeface="+mj-lt"/>
              </a:rPr>
              <a:t>2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– </a:t>
            </a:r>
            <a:r>
              <a:rPr lang="en-US" sz="2800" dirty="0" err="1" smtClean="0">
                <a:solidFill>
                  <a:srgbClr val="000000"/>
                </a:solidFill>
                <a:latin typeface="+mj-lt"/>
              </a:rPr>
              <a:t>rfc</a:t>
            </a:r>
            <a:endParaRPr lang="en-US" sz="2800" dirty="0" smtClean="0">
              <a:solidFill>
                <a:srgbClr val="000000"/>
              </a:solidFill>
              <a:latin typeface="+mj-lt"/>
            </a:endParaRPr>
          </a:p>
          <a:p>
            <a:pPr lvl="1"/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EXT4_IOC_ADD_INODE_ALLOC_RULE </a:t>
            </a:r>
            <a:r>
              <a:rPr lang="en-US" sz="2800" baseline="30000" dirty="0" smtClean="0">
                <a:solidFill>
                  <a:srgbClr val="000000"/>
                </a:solidFill>
                <a:latin typeface="+mj-lt"/>
              </a:rPr>
              <a:t>2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– </a:t>
            </a:r>
            <a:r>
              <a:rPr lang="en-US" sz="2800" dirty="0" err="1" smtClean="0">
                <a:solidFill>
                  <a:srgbClr val="000000"/>
                </a:solidFill>
                <a:latin typeface="+mj-lt"/>
              </a:rPr>
              <a:t>rfc</a:t>
            </a:r>
            <a:endParaRPr lang="en-US" sz="2800" dirty="0" smtClean="0">
              <a:solidFill>
                <a:srgbClr val="000000"/>
              </a:solidFill>
              <a:latin typeface="+mj-lt"/>
            </a:endParaRPr>
          </a:p>
          <a:p>
            <a:pPr lvl="1"/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EXT4_IOC_MOVE_EXT </a:t>
            </a:r>
            <a:r>
              <a:rPr lang="en-US" sz="2800" baseline="30000" dirty="0" smtClean="0">
                <a:solidFill>
                  <a:srgbClr val="000000"/>
                </a:solidFill>
                <a:latin typeface="+mj-lt"/>
              </a:rPr>
              <a:t>3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- in 2.6.31-rc series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Open/Create Hooks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Home and 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Destination Tier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, where to store?</a:t>
            </a:r>
          </a:p>
          <a:p>
            <a:pPr lvl="1">
              <a:lnSpc>
                <a:spcPct val="95000"/>
              </a:lnSpc>
              <a:buNone/>
            </a:pPr>
            <a:r>
              <a:rPr lang="en-US" sz="1300" dirty="0" smtClean="0">
                <a:solidFill>
                  <a:srgbClr val="000000"/>
                </a:solidFill>
                <a:latin typeface="+mj-lt"/>
              </a:rPr>
              <a:t> </a:t>
            </a:r>
            <a:endParaRPr lang="en-US" dirty="0" smtClean="0">
              <a:latin typeface="+mj-lt"/>
            </a:endParaRPr>
          </a:p>
          <a:p>
            <a:pPr lvl="1">
              <a:lnSpc>
                <a:spcPct val="95000"/>
              </a:lnSpc>
              <a:buNone/>
            </a:pPr>
            <a:r>
              <a:rPr lang="en-US" sz="1300" dirty="0" smtClean="0">
                <a:solidFill>
                  <a:srgbClr val="000000"/>
                </a:solidFill>
                <a:latin typeface="+mj-lt"/>
              </a:rPr>
              <a:t>  </a:t>
            </a:r>
            <a:r>
              <a:rPr lang="en-US" sz="1300" dirty="0" smtClean="0">
                <a:solidFill>
                  <a:srgbClr val="000000"/>
                </a:solidFill>
                <a:latin typeface="+mj-lt"/>
              </a:rPr>
              <a:t>2 - </a:t>
            </a:r>
            <a:r>
              <a:rPr lang="en-US" sz="1300" dirty="0" smtClean="0">
                <a:solidFill>
                  <a:srgbClr val="000000"/>
                </a:solidFill>
                <a:latin typeface="+mj-lt"/>
              </a:rPr>
              <a:t>http://markmail.org/message/yigzopzx2gkdjyw3</a:t>
            </a:r>
            <a:endParaRPr lang="en-US" dirty="0" smtClean="0">
              <a:latin typeface="+mj-lt"/>
            </a:endParaRPr>
          </a:p>
          <a:p>
            <a:pPr lvl="1">
              <a:lnSpc>
                <a:spcPct val="95000"/>
              </a:lnSpc>
              <a:buNone/>
            </a:pPr>
            <a:r>
              <a:rPr lang="en-US" sz="1300" dirty="0" smtClean="0">
                <a:solidFill>
                  <a:srgbClr val="000000"/>
                </a:solidFill>
                <a:latin typeface="+mj-lt"/>
              </a:rPr>
              <a:t>  </a:t>
            </a:r>
            <a:r>
              <a:rPr lang="en-US" sz="1300" dirty="0" smtClean="0">
                <a:solidFill>
                  <a:srgbClr val="000000"/>
                </a:solidFill>
                <a:latin typeface="+mj-lt"/>
              </a:rPr>
              <a:t>3 - </a:t>
            </a:r>
            <a:r>
              <a:rPr lang="en-US" sz="1300" dirty="0" smtClean="0">
                <a:solidFill>
                  <a:srgbClr val="000000"/>
                </a:solidFill>
                <a:latin typeface="+mj-lt"/>
              </a:rPr>
              <a:t>http://markmail.org/message/a43cgtefhhz45slc </a:t>
            </a:r>
          </a:p>
          <a:p>
            <a:pPr lvl="1"/>
            <a:endParaRPr lang="en-US" dirty="0">
              <a:latin typeface="+mj-l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OHSM Project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Effort to build platform for HSM on Linux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Idea came when thinking of hybrid aggregates (SSD + Rotational)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Its hosted at </a:t>
            </a:r>
            <a:r>
              <a:rPr lang="en-US" sz="2800" u="sng" dirty="0" smtClean="0">
                <a:solidFill>
                  <a:srgbClr val="F7B615"/>
                </a:solidFill>
                <a:latin typeface="+mj-lt"/>
                <a:hlinkClick r:id="rId2"/>
              </a:rPr>
              <a:t>code.google.com/p/</a:t>
            </a:r>
            <a:r>
              <a:rPr lang="en-US" sz="2800" u="sng" dirty="0" err="1" smtClean="0">
                <a:solidFill>
                  <a:srgbClr val="F7B615"/>
                </a:solidFill>
                <a:latin typeface="+mj-lt"/>
                <a:hlinkClick r:id="rId2"/>
              </a:rPr>
              <a:t>fscops</a:t>
            </a: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 and </a:t>
            </a:r>
            <a:r>
              <a:rPr lang="en-US" sz="2800" u="sng" dirty="0" smtClean="0">
                <a:solidFill>
                  <a:srgbClr val="F7B615"/>
                </a:solidFill>
                <a:latin typeface="+mj-lt"/>
                <a:hlinkClick r:id="rId3"/>
              </a:rPr>
              <a:t>ohsm.sourceforge.net</a:t>
            </a:r>
            <a:endParaRPr lang="en-US" sz="2800" u="sng" dirty="0" smtClean="0">
              <a:solidFill>
                <a:srgbClr val="F7B615"/>
              </a:solidFill>
              <a:latin typeface="+mj-lt"/>
            </a:endParaRPr>
          </a:p>
          <a:p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Open to all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of OHSM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A free Open Source Hierarchical Storage Manager for Linux framework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Ext4 support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Submission of patches to mainline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Allocation based on directories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Analytical Engine to trigger relocation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Support for extending FS when Logical Volume is extended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Allocating </a:t>
            </a:r>
            <a:r>
              <a:rPr lang="en-US" sz="2800" dirty="0" err="1" smtClean="0">
                <a:solidFill>
                  <a:srgbClr val="000000"/>
                </a:solidFill>
                <a:latin typeface="+mj-lt"/>
                <a:cs typeface="Arial" pitchFamily="34" charset="0"/>
              </a:rPr>
              <a:t>inodes</a:t>
            </a:r>
            <a:r>
              <a:rPr lang="en-US" sz="2800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 from optimum tier based on policy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90800" y="158889"/>
            <a:ext cx="3733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 algn="ctr"/>
            <a:r>
              <a:rPr lang="en-US" sz="6000" dirty="0" smtClean="0">
                <a:latin typeface="Arial" pitchFamily="34" charset="0"/>
                <a:cs typeface="Arial" pitchFamily="34" charset="0"/>
              </a:rPr>
              <a:t>Questions</a:t>
            </a:r>
            <a:endParaRPr lang="en-US" sz="6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75F55"/>
                </a:solidFill>
              </a:rPr>
              <a:t>OHSM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marL="320033" lvl="1" indent="-320033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The </a:t>
            </a:r>
            <a:r>
              <a:rPr lang="en-US" sz="3200" dirty="0" err="1" smtClean="0">
                <a:solidFill>
                  <a:srgbClr val="000000"/>
                </a:solidFill>
                <a:latin typeface="+mj-lt"/>
              </a:rPr>
              <a:t>ohsm</a:t>
            </a: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 team was formed to compete in various university competitions</a:t>
            </a:r>
          </a:p>
          <a:p>
            <a:pPr marL="594353" lvl="2" indent="-320033">
              <a:spcBef>
                <a:spcPts val="700"/>
              </a:spcBef>
              <a:buSzPct val="60000"/>
              <a:buFont typeface="Wingdings"/>
              <a:buChar char=""/>
            </a:pPr>
            <a:r>
              <a:rPr lang="en-US" sz="2900" dirty="0" smtClean="0">
                <a:solidFill>
                  <a:srgbClr val="000000"/>
                </a:solidFill>
                <a:latin typeface="+mj-lt"/>
              </a:rPr>
              <a:t>University of </a:t>
            </a:r>
            <a:r>
              <a:rPr lang="en-US" sz="2900" dirty="0" err="1" smtClean="0">
                <a:solidFill>
                  <a:srgbClr val="000000"/>
                </a:solidFill>
                <a:latin typeface="+mj-lt"/>
              </a:rPr>
              <a:t>Pune</a:t>
            </a:r>
            <a:r>
              <a:rPr lang="en-US" sz="2900" dirty="0" smtClean="0">
                <a:solidFill>
                  <a:srgbClr val="000000"/>
                </a:solidFill>
                <a:latin typeface="+mj-lt"/>
              </a:rPr>
              <a:t>, India</a:t>
            </a:r>
            <a:endParaRPr lang="en-US" sz="2900" dirty="0" smtClean="0">
              <a:solidFill>
                <a:srgbClr val="000000"/>
              </a:solidFill>
              <a:latin typeface="+mj-lt"/>
            </a:endParaRPr>
          </a:p>
          <a:p>
            <a:pPr marL="320033" lvl="1" indent="-320033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The </a:t>
            </a:r>
            <a:r>
              <a:rPr lang="en-US" sz="3200" dirty="0" smtClean="0">
                <a:solidFill>
                  <a:srgbClr val="000000"/>
                </a:solidFill>
                <a:latin typeface="+mj-lt"/>
              </a:rPr>
              <a:t>team comprises of currently six members</a:t>
            </a:r>
          </a:p>
          <a:p>
            <a:pPr marL="594348" lvl="2" indent="-320033">
              <a:spcBef>
                <a:spcPts val="700"/>
              </a:spcBef>
              <a:buSzPct val="60000"/>
              <a:buFont typeface="Wingdings"/>
              <a:buChar char=""/>
            </a:pPr>
            <a:r>
              <a:rPr lang="en-US" dirty="0" smtClean="0">
                <a:solidFill>
                  <a:srgbClr val="000000"/>
                </a:solidFill>
                <a:latin typeface="+mj-lt"/>
              </a:rPr>
              <a:t>Project Mentor- </a:t>
            </a:r>
            <a:r>
              <a:rPr lang="en-US" dirty="0" err="1" smtClean="0">
                <a:solidFill>
                  <a:srgbClr val="000000"/>
                </a:solidFill>
                <a:latin typeface="+mj-lt"/>
              </a:rPr>
              <a:t>Sandeep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Kumar </a:t>
            </a:r>
            <a:r>
              <a:rPr lang="en-US" dirty="0" err="1" smtClean="0">
                <a:solidFill>
                  <a:srgbClr val="000000"/>
                </a:solidFill>
                <a:latin typeface="+mj-lt"/>
              </a:rPr>
              <a:t>Sinha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latin typeface="+mj-lt"/>
              </a:rPr>
              <a:t>NetApp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, India</a:t>
            </a:r>
          </a:p>
          <a:p>
            <a:pPr marL="594348" lvl="2" indent="-320033">
              <a:spcBef>
                <a:spcPts val="700"/>
              </a:spcBef>
              <a:buSzPct val="60000"/>
              <a:buFont typeface="Wingdings"/>
              <a:buChar char=""/>
            </a:pPr>
            <a:r>
              <a:rPr lang="en-US" dirty="0" smtClean="0">
                <a:solidFill>
                  <a:srgbClr val="000000"/>
                </a:solidFill>
                <a:latin typeface="+mj-lt"/>
              </a:rPr>
              <a:t>Students - </a:t>
            </a:r>
            <a:r>
              <a:rPr lang="en-US" dirty="0" err="1" smtClean="0">
                <a:solidFill>
                  <a:srgbClr val="000000"/>
                </a:solidFill>
                <a:latin typeface="+mj-lt"/>
              </a:rPr>
              <a:t>Rishi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+mj-lt"/>
              </a:rPr>
              <a:t>Bhushan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+mj-lt"/>
              </a:rPr>
              <a:t>Agrawal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latin typeface="+mj-lt"/>
              </a:rPr>
              <a:t>Rohit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Kumar 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Sharma, </a:t>
            </a:r>
            <a:r>
              <a:rPr lang="en-US" dirty="0" err="1" smtClean="0">
                <a:solidFill>
                  <a:srgbClr val="000000"/>
                </a:solidFill>
                <a:latin typeface="+mj-lt"/>
              </a:rPr>
              <a:t>Rohit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+mj-lt"/>
              </a:rPr>
              <a:t>Vashist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latin typeface="+mj-lt"/>
              </a:rPr>
              <a:t>Sneha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+mj-lt"/>
              </a:rPr>
              <a:t>Hendre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latin typeface="+mj-lt"/>
              </a:rPr>
              <a:t>Vineet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+mj-lt"/>
              </a:rPr>
              <a:t>Agarwal</a:t>
            </a:r>
            <a:endParaRPr lang="en-US" dirty="0" smtClean="0">
              <a:solidFill>
                <a:srgbClr val="000000"/>
              </a:solidFill>
              <a:latin typeface="+mj-lt"/>
            </a:endParaRPr>
          </a:p>
          <a:p>
            <a:pPr marL="320028" lvl="1" indent="-320033">
              <a:spcBef>
                <a:spcPts val="700"/>
              </a:spcBef>
              <a:buSzPct val="60000"/>
              <a:buFont typeface="Wingdings"/>
              <a:buChar char=""/>
            </a:pPr>
            <a:r>
              <a:rPr lang="en-US" b="1" dirty="0" smtClean="0">
                <a:solidFill>
                  <a:srgbClr val="000000"/>
                </a:solidFill>
                <a:latin typeface="+mj-lt"/>
              </a:rPr>
              <a:t>Competition results</a:t>
            </a:r>
          </a:p>
          <a:p>
            <a:pPr marL="594348" lvl="2" indent="-320033">
              <a:spcBef>
                <a:spcPts val="700"/>
              </a:spcBef>
              <a:buSzPct val="60000"/>
              <a:buFont typeface="Wingdings"/>
              <a:buChar char=""/>
            </a:pPr>
            <a:r>
              <a:rPr lang="en-US" dirty="0" smtClean="0">
                <a:latin typeface="+mj-lt"/>
              </a:rPr>
              <a:t>Third Prize at Cognizance’ 09 held at Indian Institute of Technology, </a:t>
            </a:r>
            <a:r>
              <a:rPr lang="en-US" dirty="0" err="1" smtClean="0">
                <a:latin typeface="+mj-lt"/>
              </a:rPr>
              <a:t>Roorkee</a:t>
            </a:r>
            <a:r>
              <a:rPr lang="en-US" dirty="0" smtClean="0">
                <a:latin typeface="+mj-lt"/>
              </a:rPr>
              <a:t>.</a:t>
            </a:r>
          </a:p>
          <a:p>
            <a:pPr marL="594348" lvl="2" indent="-320033">
              <a:spcBef>
                <a:spcPts val="700"/>
              </a:spcBef>
              <a:buSzPct val="60000"/>
              <a:buFont typeface="Wingdings"/>
              <a:buChar char=""/>
            </a:pPr>
            <a:r>
              <a:rPr lang="en-US" dirty="0" smtClean="0">
                <a:latin typeface="+mj-lt"/>
              </a:rPr>
              <a:t>Consolation </a:t>
            </a:r>
            <a:r>
              <a:rPr lang="en-US" dirty="0" smtClean="0">
                <a:latin typeface="+mj-lt"/>
              </a:rPr>
              <a:t>prize at </a:t>
            </a:r>
            <a:r>
              <a:rPr lang="en-US" dirty="0" err="1" smtClean="0">
                <a:latin typeface="+mj-lt"/>
              </a:rPr>
              <a:t>Techkriti</a:t>
            </a:r>
            <a:r>
              <a:rPr lang="en-US" dirty="0" smtClean="0">
                <a:latin typeface="+mj-lt"/>
              </a:rPr>
              <a:t>’ 09 held at Indian Institute of Technology, Kanpur.</a:t>
            </a:r>
          </a:p>
          <a:p>
            <a:pPr marL="594348" lvl="2" indent="-320033">
              <a:spcBef>
                <a:spcPts val="700"/>
              </a:spcBef>
              <a:buSzPct val="60000"/>
              <a:buFont typeface="Wingdings"/>
              <a:buChar char=""/>
            </a:pPr>
            <a:r>
              <a:rPr lang="en-US" dirty="0" smtClean="0">
                <a:latin typeface="+mj-lt"/>
              </a:rPr>
              <a:t>First </a:t>
            </a:r>
            <a:r>
              <a:rPr lang="en-US" dirty="0" smtClean="0">
                <a:latin typeface="+mj-lt"/>
              </a:rPr>
              <a:t>Prize at INNOVATION 2k9 held at Cummins College of Engineering, </a:t>
            </a:r>
            <a:r>
              <a:rPr lang="en-US" dirty="0" err="1" smtClean="0">
                <a:latin typeface="+mj-lt"/>
              </a:rPr>
              <a:t>Pune</a:t>
            </a:r>
            <a:r>
              <a:rPr lang="en-US" dirty="0" smtClean="0">
                <a:latin typeface="+mj-lt"/>
              </a:rPr>
              <a:t>.</a:t>
            </a:r>
          </a:p>
          <a:p>
            <a:pPr marL="594348" lvl="2" indent="-320033">
              <a:spcBef>
                <a:spcPts val="700"/>
              </a:spcBef>
              <a:buSzPct val="60000"/>
              <a:buFont typeface="Wingdings"/>
              <a:buChar char=""/>
            </a:pPr>
            <a:r>
              <a:rPr lang="en-US" dirty="0" smtClean="0">
                <a:latin typeface="+mj-lt"/>
              </a:rPr>
              <a:t>Second </a:t>
            </a:r>
            <a:r>
              <a:rPr lang="en-US" dirty="0" smtClean="0">
                <a:latin typeface="+mj-lt"/>
              </a:rPr>
              <a:t>Prize at </a:t>
            </a:r>
            <a:r>
              <a:rPr lang="en-US" dirty="0" err="1" smtClean="0">
                <a:latin typeface="+mj-lt"/>
              </a:rPr>
              <a:t>Jishin</a:t>
            </a:r>
            <a:r>
              <a:rPr lang="en-US" dirty="0" smtClean="0">
                <a:latin typeface="+mj-lt"/>
              </a:rPr>
              <a:t>’ 09 held at </a:t>
            </a:r>
            <a:r>
              <a:rPr lang="en-US" dirty="0" err="1" smtClean="0">
                <a:latin typeface="+mj-lt"/>
              </a:rPr>
              <a:t>Bharti</a:t>
            </a:r>
            <a:r>
              <a:rPr lang="en-US" dirty="0" smtClean="0">
                <a:latin typeface="+mj-lt"/>
              </a:rPr>
              <a:t> </a:t>
            </a:r>
            <a:r>
              <a:rPr lang="en-US" dirty="0" err="1" smtClean="0">
                <a:latin typeface="+mj-lt"/>
              </a:rPr>
              <a:t>Vidyapeeth</a:t>
            </a:r>
            <a:r>
              <a:rPr lang="en-US" dirty="0" smtClean="0">
                <a:latin typeface="+mj-lt"/>
              </a:rPr>
              <a:t> College of Engineering for Women, </a:t>
            </a:r>
            <a:r>
              <a:rPr lang="en-US" dirty="0" err="1" smtClean="0">
                <a:latin typeface="+mj-lt"/>
              </a:rPr>
              <a:t>Pune</a:t>
            </a:r>
            <a:r>
              <a:rPr lang="en-US" dirty="0" smtClean="0">
                <a:latin typeface="+mj-lt"/>
              </a:rPr>
              <a:t>.</a:t>
            </a:r>
          </a:p>
          <a:p>
            <a:pPr marL="594348" lvl="2" indent="-320033">
              <a:spcBef>
                <a:spcPts val="700"/>
              </a:spcBef>
              <a:buSzPct val="60000"/>
              <a:buFont typeface="Wingdings"/>
              <a:buChar char=""/>
            </a:pPr>
            <a:r>
              <a:rPr lang="en-US" dirty="0" smtClean="0">
                <a:latin typeface="+mj-lt"/>
              </a:rPr>
              <a:t>Third </a:t>
            </a:r>
            <a:r>
              <a:rPr lang="en-US" dirty="0" smtClean="0">
                <a:latin typeface="+mj-lt"/>
              </a:rPr>
              <a:t>Prize at Techno Dream’ 09 held at Maharashtra Academy of Engineering, </a:t>
            </a:r>
            <a:r>
              <a:rPr lang="en-US" dirty="0" err="1" smtClean="0">
                <a:latin typeface="+mj-lt"/>
              </a:rPr>
              <a:t>Alandi</a:t>
            </a:r>
            <a:r>
              <a:rPr lang="en-US" dirty="0" smtClean="0">
                <a:latin typeface="+mj-lt"/>
              </a:rPr>
              <a:t>.</a:t>
            </a:r>
            <a:endParaRPr lang="en-US" dirty="0" smtClean="0">
              <a:latin typeface="+mj-lt"/>
            </a:endParaRPr>
          </a:p>
          <a:p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75F55"/>
                </a:solidFill>
              </a:rPr>
              <a:t>Why OHSM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Extremely large cost ratio between low-cost consumer grade storage to high-end SSD class storage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latin typeface="+mj-lt"/>
              </a:rPr>
              <a:t>Bare SATA ~ $100/TB     Bare Intel SSD ~ $5,000/TB*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Enterprises need online relocation of data between storage tiers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Enterprise Application Security Audits make moving data from one logical location to another difficult and expensive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No open source solution</a:t>
            </a:r>
            <a:endParaRPr lang="en-US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2802" y="6477002"/>
            <a:ext cx="5867400" cy="369332"/>
          </a:xfrm>
          <a:prstGeom prst="rect">
            <a:avLst/>
          </a:prstGeom>
          <a:noFill/>
        </p:spPr>
        <p:txBody>
          <a:bodyPr wrap="square" lIns="91438" tIns="45718" rIns="91438" bIns="45718" rtlCol="0">
            <a:spAutoFit/>
          </a:bodyPr>
          <a:lstStyle/>
          <a:p>
            <a:r>
              <a:rPr lang="en-US" dirty="0" smtClean="0"/>
              <a:t>*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</a:rPr>
              <a:t> Based on $750 for a 160GB Intel SSD on July 9,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775F55"/>
                </a:solidFill>
              </a:rPr>
              <a:t>What is OHSM ?</a:t>
            </a:r>
            <a:endParaRPr lang="en-US" dirty="0"/>
          </a:p>
        </p:txBody>
      </p:sp>
      <p:pic>
        <p:nvPicPr>
          <p:cNvPr id="4" name="Content Placeholder 3" descr="Picture1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66278" y="2397372"/>
            <a:ext cx="7046394" cy="29014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590800" y="152400"/>
            <a:ext cx="2438400" cy="1143000"/>
          </a:xfrm>
          <a:prstGeom prst="roundRect">
            <a:avLst/>
          </a:prstGeom>
          <a:gradFill>
            <a:gsLst>
              <a:gs pos="100000">
                <a:srgbClr val="00B0F0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File 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System </a:t>
            </a:r>
          </a:p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Scanner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33400" y="2286000"/>
            <a:ext cx="8153400" cy="914400"/>
          </a:xfrm>
          <a:prstGeom prst="roundRect">
            <a:avLst/>
          </a:prstGeom>
          <a:gradFill>
            <a:gsLst>
              <a:gs pos="85000">
                <a:srgbClr val="00B0F0"/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6200000" scaled="0"/>
          </a:gradFill>
          <a:effectLst>
            <a:outerShdw blurRad="38100" dist="25400" dir="5400000" rotWithShape="0">
              <a:schemeClr val="tx1">
                <a:alpha val="35000"/>
              </a:scheme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/>
            <a:bevelB w="0" h="0" prst="angle"/>
            <a:contourClr>
              <a:schemeClr val="accent5"/>
            </a:contourClr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2590800" y="2438400"/>
            <a:ext cx="685800" cy="609600"/>
          </a:xfrm>
          <a:prstGeom prst="roundRect">
            <a:avLst/>
          </a:prstGeom>
          <a:gradFill>
            <a:gsLst>
              <a:gs pos="85000">
                <a:srgbClr val="92D050"/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3429000" y="2438400"/>
            <a:ext cx="685800" cy="609600"/>
          </a:xfrm>
          <a:prstGeom prst="roundRect">
            <a:avLst/>
          </a:prstGeom>
          <a:gradFill>
            <a:gsLst>
              <a:gs pos="85000">
                <a:srgbClr val="92D050"/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4320540" y="2438400"/>
            <a:ext cx="685800" cy="609600"/>
          </a:xfrm>
          <a:prstGeom prst="round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914400" y="2438400"/>
            <a:ext cx="685800" cy="609600"/>
          </a:xfrm>
          <a:prstGeom prst="roundRect">
            <a:avLst/>
          </a:prstGeom>
          <a:gradFill>
            <a:gsLst>
              <a:gs pos="85000">
                <a:srgbClr val="92D050"/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1752600" y="2438400"/>
            <a:ext cx="685800" cy="609600"/>
          </a:xfrm>
          <a:prstGeom prst="roundRect">
            <a:avLst/>
          </a:prstGeom>
          <a:gradFill>
            <a:gsLst>
              <a:gs pos="85000">
                <a:srgbClr val="92D050"/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>
            <a:off x="457200" y="457200"/>
            <a:ext cx="1981200" cy="609600"/>
          </a:xfrm>
          <a:prstGeom prst="rightArrow">
            <a:avLst/>
          </a:prstGeom>
          <a:solidFill>
            <a:srgbClr val="FF99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TRIGGER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1" name="Down Arrow 40"/>
          <p:cNvSpPr/>
          <p:nvPr/>
        </p:nvSpPr>
        <p:spPr>
          <a:xfrm>
            <a:off x="1104900" y="1600200"/>
            <a:ext cx="304800" cy="609600"/>
          </a:xfrm>
          <a:prstGeom prst="downArrow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Down Arrow 41"/>
          <p:cNvSpPr/>
          <p:nvPr/>
        </p:nvSpPr>
        <p:spPr>
          <a:xfrm>
            <a:off x="2781300" y="1600200"/>
            <a:ext cx="304800" cy="609600"/>
          </a:xfrm>
          <a:prstGeom prst="downArrow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Down Arrow 42"/>
          <p:cNvSpPr/>
          <p:nvPr/>
        </p:nvSpPr>
        <p:spPr>
          <a:xfrm>
            <a:off x="1943100" y="1600200"/>
            <a:ext cx="304800" cy="609600"/>
          </a:xfrm>
          <a:prstGeom prst="downArrow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Down Arrow 43"/>
          <p:cNvSpPr/>
          <p:nvPr/>
        </p:nvSpPr>
        <p:spPr>
          <a:xfrm>
            <a:off x="3619500" y="1600200"/>
            <a:ext cx="304800" cy="609600"/>
          </a:xfrm>
          <a:prstGeom prst="downArrow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Down Arrow 44"/>
          <p:cNvSpPr/>
          <p:nvPr/>
        </p:nvSpPr>
        <p:spPr>
          <a:xfrm>
            <a:off x="4457700" y="1600200"/>
            <a:ext cx="304800" cy="609600"/>
          </a:xfrm>
          <a:prstGeom prst="downArrow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ounded Rectangle 49"/>
          <p:cNvSpPr/>
          <p:nvPr/>
        </p:nvSpPr>
        <p:spPr>
          <a:xfrm>
            <a:off x="6781800" y="152400"/>
            <a:ext cx="1981200" cy="1143000"/>
          </a:xfrm>
          <a:prstGeom prst="roundRect">
            <a:avLst/>
          </a:prstGeom>
          <a:gradFill>
            <a:gsLst>
              <a:gs pos="94000">
                <a:srgbClr val="FFC000"/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Relocation Policy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51" name="Right Arrow 50"/>
          <p:cNvSpPr/>
          <p:nvPr/>
        </p:nvSpPr>
        <p:spPr>
          <a:xfrm>
            <a:off x="5334000" y="571500"/>
            <a:ext cx="1371600" cy="381000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ounded Rectangle 51"/>
          <p:cNvSpPr/>
          <p:nvPr/>
        </p:nvSpPr>
        <p:spPr>
          <a:xfrm>
            <a:off x="533400" y="5943600"/>
            <a:ext cx="2667000" cy="457200"/>
          </a:xfrm>
          <a:prstGeom prst="roundRect">
            <a:avLst/>
          </a:prstGeom>
          <a:solidFill>
            <a:srgbClr val="C00000"/>
          </a:solidFill>
          <a:scene3d>
            <a:camera prst="isometricTopDown">
              <a:rot lat="0" lon="21599992" rev="0"/>
            </a:camera>
            <a:lightRig rig="balanced" dir="t">
              <a:rot lat="0" lon="0" rev="13800000"/>
            </a:lightRig>
          </a:scene3d>
          <a:sp3d extrusionH="12700" prstMaterial="plastic">
            <a:bevelT w="107950" h="25400" prst="softRound"/>
            <a:bevelB w="133350" prst="riblet"/>
            <a:contourClr>
              <a:schemeClr val="accent2"/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ounded Rectangle 52"/>
          <p:cNvSpPr/>
          <p:nvPr/>
        </p:nvSpPr>
        <p:spPr>
          <a:xfrm>
            <a:off x="3276600" y="5943600"/>
            <a:ext cx="2667000" cy="457200"/>
          </a:xfrm>
          <a:prstGeom prst="roundRect">
            <a:avLst/>
          </a:prstGeom>
          <a:solidFill>
            <a:srgbClr val="FF99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>
            <a:off x="6019800" y="5943600"/>
            <a:ext cx="2667000" cy="457200"/>
          </a:xfrm>
          <a:prstGeom prst="round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685800" y="6096000"/>
            <a:ext cx="152400" cy="152400"/>
          </a:xfrm>
          <a:prstGeom prst="rect">
            <a:avLst/>
          </a:prstGeom>
          <a:solidFill>
            <a:srgbClr val="FF99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4038600" y="4038600"/>
            <a:ext cx="1219200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r>
              <a:rPr lang="en-US" b="1" dirty="0" smtClean="0"/>
              <a:t>Dest   = 3</a:t>
            </a:r>
            <a:endParaRPr lang="en-US" b="1" dirty="0"/>
          </a:p>
        </p:txBody>
      </p:sp>
      <p:sp>
        <p:nvSpPr>
          <p:cNvPr id="77" name="Rectangle 76"/>
          <p:cNvSpPr/>
          <p:nvPr/>
        </p:nvSpPr>
        <p:spPr>
          <a:xfrm>
            <a:off x="914400" y="6096000"/>
            <a:ext cx="152400" cy="152400"/>
          </a:xfrm>
          <a:prstGeom prst="rect">
            <a:avLst/>
          </a:prstGeom>
          <a:solidFill>
            <a:srgbClr val="FF99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1143000" y="6096000"/>
            <a:ext cx="152400" cy="152400"/>
          </a:xfrm>
          <a:prstGeom prst="rect">
            <a:avLst/>
          </a:prstGeom>
          <a:solidFill>
            <a:srgbClr val="FF99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1371600" y="6096000"/>
            <a:ext cx="152400" cy="152400"/>
          </a:xfrm>
          <a:prstGeom prst="rect">
            <a:avLst/>
          </a:prstGeom>
          <a:solidFill>
            <a:srgbClr val="FF99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1600200" y="6096000"/>
            <a:ext cx="152400" cy="152400"/>
          </a:xfrm>
          <a:prstGeom prst="rect">
            <a:avLst/>
          </a:prstGeom>
          <a:solidFill>
            <a:srgbClr val="FF99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29"/>
          <p:cNvGrpSpPr/>
          <p:nvPr/>
        </p:nvGrpSpPr>
        <p:grpSpPr>
          <a:xfrm>
            <a:off x="5638800" y="3657600"/>
            <a:ext cx="671042" cy="714380"/>
            <a:chOff x="2428860" y="1285860"/>
            <a:chExt cx="3600000" cy="4357718"/>
          </a:xfrm>
        </p:grpSpPr>
        <p:sp>
          <p:nvSpPr>
            <p:cNvPr id="31" name="Flowchart: Alternate Process 30"/>
            <p:cNvSpPr/>
            <p:nvPr/>
          </p:nvSpPr>
          <p:spPr>
            <a:xfrm>
              <a:off x="3000364" y="1285860"/>
              <a:ext cx="2520000" cy="2520000"/>
            </a:xfrm>
            <a:prstGeom prst="flowChartAlternateProcess">
              <a:avLst/>
            </a:prstGeom>
            <a:solidFill>
              <a:srgbClr val="C3CF2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lowchart: Alternate Process 31"/>
            <p:cNvSpPr/>
            <p:nvPr/>
          </p:nvSpPr>
          <p:spPr>
            <a:xfrm>
              <a:off x="3357554" y="1557562"/>
              <a:ext cx="1800000" cy="1800000"/>
            </a:xfrm>
            <a:prstGeom prst="flowChartAlternateProcess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2428860" y="2686520"/>
              <a:ext cx="3600000" cy="2957058"/>
            </a:xfrm>
            <a:prstGeom prst="roundRect">
              <a:avLst/>
            </a:prstGeom>
            <a:solidFill>
              <a:srgbClr val="C3CF2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9"/>
            <p:cNvGrpSpPr>
              <a:grpSpLocks noChangeAspect="1"/>
            </p:cNvGrpSpPr>
            <p:nvPr/>
          </p:nvGrpSpPr>
          <p:grpSpPr>
            <a:xfrm>
              <a:off x="3938400" y="4182396"/>
              <a:ext cx="633600" cy="1461182"/>
              <a:chOff x="571472" y="1142984"/>
              <a:chExt cx="1152000" cy="2656694"/>
            </a:xfrm>
          </p:grpSpPr>
          <p:sp>
            <p:nvSpPr>
              <p:cNvPr id="35" name="Oval 34"/>
              <p:cNvSpPr/>
              <p:nvPr/>
            </p:nvSpPr>
            <p:spPr>
              <a:xfrm>
                <a:off x="571472" y="1142984"/>
                <a:ext cx="1152000" cy="1152000"/>
              </a:xfrm>
              <a:prstGeom prst="ellipse">
                <a:avLst/>
              </a:prstGeom>
              <a:solidFill>
                <a:srgbClr val="6178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967472" y="2071678"/>
                <a:ext cx="360000" cy="1728000"/>
              </a:xfrm>
              <a:prstGeom prst="rect">
                <a:avLst/>
              </a:prstGeom>
              <a:solidFill>
                <a:srgbClr val="6178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7" name="TextBox 36"/>
          <p:cNvSpPr txBox="1"/>
          <p:nvPr/>
        </p:nvSpPr>
        <p:spPr>
          <a:xfrm>
            <a:off x="4038600" y="3657600"/>
            <a:ext cx="1219200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r>
              <a:rPr lang="en-US" b="1" dirty="0" smtClean="0"/>
              <a:t>Home= 1</a:t>
            </a:r>
            <a:endParaRPr lang="en-US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1409700" y="6400800"/>
            <a:ext cx="91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Tier 1</a:t>
            </a:r>
            <a:endParaRPr lang="en-US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4152900" y="6400800"/>
            <a:ext cx="91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Tier 2</a:t>
            </a:r>
            <a:endParaRPr lang="en-US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6896100" y="6400800"/>
            <a:ext cx="91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Tier 3</a:t>
            </a:r>
            <a:endParaRPr lang="en-US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4038600" y="3669268"/>
            <a:ext cx="1219200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r>
              <a:rPr lang="en-US" b="1" dirty="0" smtClean="0"/>
              <a:t>Home = 3</a:t>
            </a:r>
            <a:endParaRPr lang="en-US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4038600" y="4050268"/>
            <a:ext cx="1219200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r>
              <a:rPr lang="en-US" b="1" dirty="0" smtClean="0"/>
              <a:t>Dest   = 0</a:t>
            </a:r>
            <a:endParaRPr lang="en-US" b="1" dirty="0"/>
          </a:p>
        </p:txBody>
      </p:sp>
      <p:sp>
        <p:nvSpPr>
          <p:cNvPr id="55" name="Rounded Rectangle 54"/>
          <p:cNvSpPr/>
          <p:nvPr/>
        </p:nvSpPr>
        <p:spPr>
          <a:xfrm>
            <a:off x="6858000" y="2438400"/>
            <a:ext cx="685800" cy="609600"/>
          </a:xfrm>
          <a:prstGeom prst="roundRect">
            <a:avLst/>
          </a:prstGeom>
          <a:gradFill>
            <a:gsLst>
              <a:gs pos="85000">
                <a:srgbClr val="92D050"/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>
            <a:off x="7696200" y="2438400"/>
            <a:ext cx="685800" cy="609600"/>
          </a:xfrm>
          <a:prstGeom prst="roundRect">
            <a:avLst/>
          </a:prstGeom>
          <a:gradFill>
            <a:gsLst>
              <a:gs pos="85000">
                <a:srgbClr val="92D050"/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ounded Rectangle 56"/>
          <p:cNvSpPr/>
          <p:nvPr/>
        </p:nvSpPr>
        <p:spPr>
          <a:xfrm>
            <a:off x="5181600" y="2438400"/>
            <a:ext cx="685800" cy="609600"/>
          </a:xfrm>
          <a:prstGeom prst="roundRect">
            <a:avLst/>
          </a:prstGeom>
          <a:gradFill>
            <a:gsLst>
              <a:gs pos="85000">
                <a:srgbClr val="92D050"/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ounded Rectangle 57"/>
          <p:cNvSpPr/>
          <p:nvPr/>
        </p:nvSpPr>
        <p:spPr>
          <a:xfrm>
            <a:off x="6019800" y="2438400"/>
            <a:ext cx="685800" cy="609600"/>
          </a:xfrm>
          <a:prstGeom prst="roundRect">
            <a:avLst/>
          </a:prstGeom>
          <a:gradFill>
            <a:gsLst>
              <a:gs pos="85000">
                <a:srgbClr val="92D050"/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Down Arrow 60"/>
          <p:cNvSpPr/>
          <p:nvPr/>
        </p:nvSpPr>
        <p:spPr>
          <a:xfrm>
            <a:off x="5295900" y="1600200"/>
            <a:ext cx="304800" cy="609600"/>
          </a:xfrm>
          <a:prstGeom prst="downArrow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Down Arrow 61"/>
          <p:cNvSpPr/>
          <p:nvPr/>
        </p:nvSpPr>
        <p:spPr>
          <a:xfrm>
            <a:off x="6972300" y="1600200"/>
            <a:ext cx="304800" cy="609600"/>
          </a:xfrm>
          <a:prstGeom prst="downArrow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Down Arrow 62"/>
          <p:cNvSpPr/>
          <p:nvPr/>
        </p:nvSpPr>
        <p:spPr>
          <a:xfrm>
            <a:off x="6134100" y="1600200"/>
            <a:ext cx="304800" cy="609600"/>
          </a:xfrm>
          <a:prstGeom prst="downArrow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Down Arrow 63"/>
          <p:cNvSpPr/>
          <p:nvPr/>
        </p:nvSpPr>
        <p:spPr>
          <a:xfrm>
            <a:off x="7810500" y="1600200"/>
            <a:ext cx="304800" cy="609600"/>
          </a:xfrm>
          <a:prstGeom prst="downArrow">
            <a:avLst/>
          </a:prstGeo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ounded Rectangle 64"/>
          <p:cNvSpPr/>
          <p:nvPr/>
        </p:nvSpPr>
        <p:spPr>
          <a:xfrm>
            <a:off x="4320540" y="2438400"/>
            <a:ext cx="685800" cy="609600"/>
          </a:xfrm>
          <a:prstGeom prst="roundRect">
            <a:avLst/>
          </a:prstGeom>
          <a:gradFill>
            <a:gsLst>
              <a:gs pos="85000">
                <a:srgbClr val="92D050"/>
              </a:gs>
              <a:gs pos="100000">
                <a:schemeClr val="accent5">
                  <a:shade val="94000"/>
                  <a:satMod val="135000"/>
                </a:schemeClr>
              </a:gs>
            </a:gsLst>
            <a:lin ang="16200000" scaled="0"/>
          </a:gra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/>
          <p:cNvSpPr txBox="1"/>
          <p:nvPr/>
        </p:nvSpPr>
        <p:spPr>
          <a:xfrm>
            <a:off x="4038600" y="4038600"/>
            <a:ext cx="1219200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ctr" anchorCtr="0">
            <a:spAutoFit/>
          </a:bodyPr>
          <a:lstStyle/>
          <a:p>
            <a:r>
              <a:rPr lang="en-US" b="1" dirty="0" smtClean="0"/>
              <a:t>Dest   = 0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7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>
                                      <p:cBhvr override="childStyle">
                                        <p:cTn id="9" dur="2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0" dur="2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2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50" autoRev="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5" presetClass="emph" presetSubtype="0" repeatCount="8000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7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" autoRev="1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" autoRev="1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" autoRev="1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" autoRev="1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7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5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6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7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25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7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6" dur="250" autoRev="1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47" dur="250" autoRev="1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8" dur="250" autoRev="1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250" autoRev="1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7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1" dur="25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52" dur="25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3" dur="25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25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7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2" dur="2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63" dur="2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4" dur="2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250" autoRev="1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7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7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68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9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500"/>
                            </p:stCondLst>
                            <p:childTnLst>
                              <p:par>
                                <p:cTn id="7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7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8" dur="250" autoRev="1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9" dur="250" autoRev="1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0" dur="250" autoRev="1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250" autoRev="1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7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3" dur="25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84" dur="25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5" dur="25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6" dur="25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000"/>
                            </p:stCondLst>
                            <p:childTnLst>
                              <p:par>
                                <p:cTn id="88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7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4" dur="2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95" dur="2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6" dur="2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" dur="250" autoRev="1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27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9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00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1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2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7500"/>
                            </p:stCondLst>
                            <p:childTnLst>
                              <p:par>
                                <p:cTn id="10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500"/>
                            </p:stCondLst>
                            <p:childTnLst>
                              <p:par>
                                <p:cTn id="10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19982 " pathEditMode="relative" ptsTypes="AA">
                                      <p:cBhvr>
                                        <p:cTn id="10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9500"/>
                            </p:stCondLst>
                            <p:childTnLst>
                              <p:par>
                                <p:cTn id="11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1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27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9" dur="500" autoRev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20" dur="500" autoRev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500" autoRev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500" autoRev="1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7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4" dur="500" autoRev="1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25" dur="500" autoRev="1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6" dur="500" autoRev="1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500" autoRev="1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27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1" dur="5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42" dur="5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3" dur="5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4" dur="50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27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6" dur="500" autoRev="1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47" dur="500" autoRev="1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8" dur="500" autoRev="1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9" dur="500" autoRev="1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7" presetClass="emph" presetSubtype="0" repeatCount="5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4" dur="250" autoRev="1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65" dur="250" autoRev="1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6" dur="250" autoRev="1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7" dur="250" autoRev="1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27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9" dur="250" autoRev="1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70" dur="250" autoRev="1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1" dur="250" autoRev="1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2" dur="250" autoRev="1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27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4" dur="250" autoRev="1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75" dur="250" autoRev="1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6" dur="250" autoRev="1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7" dur="250" autoRev="1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27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9" dur="250" autoRev="1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80" dur="250" autoRev="1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1" dur="250" autoRev="1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2" dur="250" autoRev="1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27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4" dur="250" autoRev="1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85" dur="250" autoRev="1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6" dur="250" autoRev="1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7" dur="250" autoRev="1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27" presetClass="emph" presetSubtype="0" repeatCount="5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9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90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1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2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2500"/>
                            </p:stCondLst>
                            <p:childTnLst>
                              <p:par>
                                <p:cTn id="194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95E-6 L 0.16511 -0.13136 C 0.19983 -0.1612 0.25157 -0.17762 0.30539 -0.17762 C 0.36719 -0.17762 0.41632 -0.1612 0.4507 -0.13136 L 0.61667 3.395E-6 " pathEditMode="relative" rAng="0" ptsTypes="FffFF">
                                      <p:cBhvr>
                                        <p:cTn id="19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8" y="-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3500"/>
                            </p:stCondLst>
                            <p:childTnLst>
                              <p:par>
                                <p:cTn id="197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95E-6 L 0.16511 -0.13136 C 0.19983 -0.1612 0.25157 -0.17762 0.30539 -0.17762 C 0.36719 -0.17762 0.41632 -0.1612 0.4507 -0.13136 L 0.61667 3.395E-6 " pathEditMode="relative" rAng="0" ptsTypes="FffFF">
                                      <p:cBhvr>
                                        <p:cTn id="19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8" y="-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0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95E-6 L 0.16511 -0.13136 C 0.19983 -0.1612 0.25157 -0.17762 0.30539 -0.17762 C 0.36719 -0.17762 0.41632 -0.1612 0.4507 -0.13136 L 0.61667 3.395E-6 " pathEditMode="relative" rAng="0" ptsTypes="FffFF">
                                      <p:cBhvr>
                                        <p:cTn id="20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8" y="-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5500"/>
                            </p:stCondLst>
                            <p:childTnLst>
                              <p:par>
                                <p:cTn id="203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95E-6 L 0.16511 -0.13136 C 0.19983 -0.1612 0.25157 -0.17762 0.30539 -0.17762 C 0.36719 -0.17762 0.41632 -0.1612 0.4507 -0.13136 L 0.61667 3.395E-6 " pathEditMode="relative" rAng="0" ptsTypes="FffFF">
                                      <p:cBhvr>
                                        <p:cTn id="20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8" y="-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6500"/>
                            </p:stCondLst>
                            <p:childTnLst>
                              <p:par>
                                <p:cTn id="206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95E-6 L 0.16511 -0.13136 C 0.19983 -0.1612 0.25157 -0.17762 0.30539 -0.17762 C 0.36719 -0.17762 0.41632 -0.1612 0.4507 -0.13136 L 0.61667 3.395E-6 " pathEditMode="relative" rAng="0" ptsTypes="FffFF">
                                      <p:cBhvr>
                                        <p:cTn id="20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8" y="-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27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3" dur="500" autoRev="1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14" dur="500" autoRev="1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15" dur="500" autoRev="1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6" dur="500" autoRev="1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27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0" dur="500" autoRev="1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21" dur="500" autoRev="1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22" dur="500" autoRev="1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3" dur="500" autoRev="1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2" fill="hold">
                      <p:stCondLst>
                        <p:cond delay="indefinite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27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7" dur="250" autoRev="1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48" dur="250" autoRev="1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49" dur="250" autoRev="1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0" dur="250" autoRev="1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27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52" dur="250" autoRev="1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53" dur="250" autoRev="1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54" dur="250" autoRev="1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5" dur="250" autoRev="1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1500"/>
                            </p:stCondLst>
                            <p:childTnLst>
                              <p:par>
                                <p:cTn id="257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1500"/>
                            </p:stCondLst>
                            <p:childTnLst>
                              <p:par>
                                <p:cTn id="26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27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3" dur="250" autoRev="1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64" dur="250" autoRev="1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5" dur="250" autoRev="1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6" dur="250" autoRev="1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27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8" dur="250" autoRev="1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69" dur="250" autoRev="1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70" dur="250" autoRev="1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1" dur="250" autoRev="1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3000"/>
                            </p:stCondLst>
                            <p:childTnLst>
                              <p:par>
                                <p:cTn id="273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3000"/>
                            </p:stCondLst>
                            <p:childTnLst>
                              <p:par>
                                <p:cTn id="27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27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79" dur="250" autoRev="1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80" dur="250" autoRev="1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1" dur="250" autoRev="1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2" dur="250" autoRev="1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27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84" dur="250" autoRev="1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85" dur="250" autoRev="1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6" dur="250" autoRev="1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7" dur="250" autoRev="1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4500"/>
                            </p:stCondLst>
                            <p:childTnLst>
                              <p:par>
                                <p:cTn id="289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1" fill="hold">
                            <p:stCondLst>
                              <p:cond delay="4500"/>
                            </p:stCondLst>
                            <p:childTnLst>
                              <p:par>
                                <p:cTn id="2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4" presetID="27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95" dur="250" autoRev="1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96" dur="250" autoRev="1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97" dur="250" autoRev="1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8" dur="250" autoRev="1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27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0" dur="250" autoRev="1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01" dur="250" autoRev="1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2" dur="250" autoRev="1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3" dur="250" autoRev="1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6000"/>
                            </p:stCondLst>
                            <p:childTnLst>
                              <p:par>
                                <p:cTn id="305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9" grpId="1" animBg="1"/>
      <p:bldP spid="9" grpId="2" animBg="1"/>
      <p:bldP spid="9" grpId="3" animBg="1"/>
      <p:bldP spid="14" grpId="0" animBg="1"/>
      <p:bldP spid="15" grpId="0" animBg="1"/>
      <p:bldP spid="40" grpId="0" animBg="1"/>
      <p:bldP spid="40" grpId="1" animBg="1"/>
      <p:bldP spid="40" grpId="2" animBg="1"/>
      <p:bldP spid="41" grpId="0" animBg="1"/>
      <p:bldP spid="41" grpId="1" animBg="1"/>
      <p:bldP spid="41" grpId="2" animBg="1"/>
      <p:bldP spid="42" grpId="0" animBg="1"/>
      <p:bldP spid="42" grpId="1" animBg="1"/>
      <p:bldP spid="42" grpId="2" animBg="1"/>
      <p:bldP spid="43" grpId="0" animBg="1"/>
      <p:bldP spid="43" grpId="1" animBg="1"/>
      <p:bldP spid="43" grpId="2" animBg="1"/>
      <p:bldP spid="44" grpId="0" animBg="1"/>
      <p:bldP spid="44" grpId="1" animBg="1"/>
      <p:bldP spid="44" grpId="2" animBg="1"/>
      <p:bldP spid="45" grpId="0" animBg="1"/>
      <p:bldP spid="45" grpId="1" animBg="1"/>
      <p:bldP spid="45" grpId="2" animBg="1"/>
      <p:bldP spid="50" grpId="0" animBg="1"/>
      <p:bldP spid="51" grpId="0" animBg="1"/>
      <p:bldP spid="51" grpId="1" animBg="1"/>
      <p:bldP spid="51" grpId="2" animBg="1"/>
      <p:bldP spid="59" grpId="0" animBg="1"/>
      <p:bldP spid="59" grpId="1" animBg="1"/>
      <p:bldP spid="59" grpId="2" animBg="1"/>
      <p:bldP spid="60" grpId="0" animBg="1"/>
      <p:bldP spid="60" grpId="1" animBg="1"/>
      <p:bldP spid="77" grpId="0" animBg="1"/>
      <p:bldP spid="77" grpId="1" animBg="1"/>
      <p:bldP spid="77" grpId="2" animBg="1"/>
      <p:bldP spid="78" grpId="0" animBg="1"/>
      <p:bldP spid="78" grpId="1" animBg="1"/>
      <p:bldP spid="78" grpId="2" animBg="1"/>
      <p:bldP spid="79" grpId="0" animBg="1"/>
      <p:bldP spid="79" grpId="1" animBg="1"/>
      <p:bldP spid="79" grpId="2" animBg="1"/>
      <p:bldP spid="80" grpId="0" animBg="1"/>
      <p:bldP spid="80" grpId="1" animBg="1"/>
      <p:bldP spid="80" grpId="2" animBg="1"/>
      <p:bldP spid="37" grpId="0" animBg="1"/>
      <p:bldP spid="37" grpId="1" animBg="1"/>
      <p:bldP spid="48" grpId="0" animBg="1"/>
      <p:bldP spid="48" grpId="1" animBg="1"/>
      <p:bldP spid="49" grpId="0" animBg="1"/>
      <p:bldP spid="55" grpId="0" animBg="1"/>
      <p:bldP spid="56" grpId="0" animBg="1"/>
      <p:bldP spid="57" grpId="0" animBg="1"/>
      <p:bldP spid="58" grpId="0" animBg="1"/>
      <p:bldP spid="61" grpId="0" animBg="1"/>
      <p:bldP spid="61" grpId="1" animBg="1"/>
      <p:bldP spid="61" grpId="2" animBg="1"/>
      <p:bldP spid="62" grpId="0" animBg="1"/>
      <p:bldP spid="62" grpId="1" animBg="1"/>
      <p:bldP spid="62" grpId="2" animBg="1"/>
      <p:bldP spid="63" grpId="0" animBg="1"/>
      <p:bldP spid="63" grpId="1" animBg="1"/>
      <p:bldP spid="63" grpId="2" animBg="1"/>
      <p:bldP spid="64" grpId="0" animBg="1"/>
      <p:bldP spid="64" grpId="1" animBg="1"/>
      <p:bldP spid="64" grpId="2" animBg="1"/>
      <p:bldP spid="65" grpId="0" animBg="1"/>
      <p:bldP spid="6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OHSM Goals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Leveraging Hybrid aggregates (volumes)</a:t>
            </a: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>
                <a:solidFill>
                  <a:srgbClr val="000000"/>
                </a:solidFill>
              </a:rPr>
              <a:t>Policy based initial placement of files</a:t>
            </a: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>
                <a:solidFill>
                  <a:srgbClr val="000000"/>
                </a:solidFill>
              </a:rPr>
              <a:t>Online relocation of data between tiers</a:t>
            </a: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>
                <a:solidFill>
                  <a:srgbClr val="000000"/>
                </a:solidFill>
              </a:rPr>
              <a:t>Leverage </a:t>
            </a:r>
            <a:r>
              <a:rPr lang="en-US" sz="2800" dirty="0" smtClean="0">
                <a:solidFill>
                  <a:srgbClr val="000000"/>
                </a:solidFill>
              </a:rPr>
              <a:t>user space</a:t>
            </a:r>
            <a:r>
              <a:rPr lang="en-US" sz="2800" dirty="0" smtClean="0">
                <a:solidFill>
                  <a:srgbClr val="000000"/>
                </a:solidFill>
              </a:rPr>
              <a:t>, existing ABIs, and existing kernel functionality</a:t>
            </a: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>
                <a:solidFill>
                  <a:srgbClr val="000000"/>
                </a:solidFill>
              </a:rPr>
              <a:t>Minimal Patches to existing </a:t>
            </a:r>
            <a:r>
              <a:rPr lang="en-US" sz="2800" dirty="0" err="1" smtClean="0">
                <a:solidFill>
                  <a:srgbClr val="000000"/>
                </a:solidFill>
              </a:rPr>
              <a:t>filesystem</a:t>
            </a:r>
            <a:r>
              <a:rPr lang="en-US" sz="2800" dirty="0" smtClean="0">
                <a:solidFill>
                  <a:srgbClr val="000000"/>
                </a:solidFill>
              </a:rPr>
              <a:t>(s)</a:t>
            </a:r>
            <a:endParaRPr lang="en-US" sz="2400" dirty="0" smtClean="0"/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>
                <a:solidFill>
                  <a:srgbClr val="000000"/>
                </a:solidFill>
              </a:rPr>
              <a:t>Kernel Module isolating OHSM kernel logic</a:t>
            </a:r>
            <a:endParaRPr lang="en-US" sz="2400" dirty="0" smtClean="0"/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>
                <a:solidFill>
                  <a:srgbClr val="000000"/>
                </a:solidFill>
              </a:rPr>
              <a:t>Mainline kernel inclusion</a:t>
            </a:r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endParaRPr lang="en-US" sz="2800" dirty="0" smtClean="0"/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endParaRPr lang="en-US" sz="2400" dirty="0" smtClean="0"/>
          </a:p>
          <a:p>
            <a:pPr marL="320040" lvl="1" indent="-320040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endParaRPr lang="en-US" dirty="0" smtClean="0">
              <a:latin typeface="+mj-lt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75F55"/>
                </a:solidFill>
              </a:rPr>
              <a:t>Complexity and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981200"/>
            <a:ext cx="8153400" cy="4114800"/>
          </a:xfrm>
        </p:spPr>
        <p:txBody>
          <a:bodyPr/>
          <a:lstStyle/>
          <a:p>
            <a:pPr marL="320033" lvl="1" indent="-320033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</a:pPr>
            <a:r>
              <a:rPr lang="en-US" sz="2800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Relocating open files</a:t>
            </a:r>
            <a:endParaRPr lang="en-US" sz="2800" dirty="0" smtClean="0">
              <a:latin typeface="+mj-lt"/>
              <a:cs typeface="Arial" pitchFamily="34" charset="0"/>
            </a:endParaRPr>
          </a:p>
          <a:p>
            <a:r>
              <a:rPr lang="en-US" sz="2800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Keeping file system online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Ranged block allocation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Getting device mapping from device </a:t>
            </a:r>
            <a:r>
              <a:rPr lang="en-US" sz="2800" dirty="0" err="1" smtClean="0">
                <a:solidFill>
                  <a:srgbClr val="000000"/>
                </a:solidFill>
                <a:latin typeface="+mj-lt"/>
                <a:cs typeface="Arial" pitchFamily="34" charset="0"/>
              </a:rPr>
              <a:t>mapper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75F55"/>
                </a:solidFill>
              </a:rPr>
              <a:t>Status of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Prototype implementation on ext2 with both kernel and user space code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Design documents and full source available for ext2 prototype available for download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ext3 testing in progress</a:t>
            </a:r>
          </a:p>
          <a:p>
            <a:r>
              <a:rPr lang="en-US" sz="2800" dirty="0" smtClean="0">
                <a:solidFill>
                  <a:srgbClr val="000000"/>
                </a:solidFill>
                <a:latin typeface="+mj-lt"/>
              </a:rPr>
              <a:t>ext4 is in the architectural discussion stage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499</TotalTime>
  <Words>638</Words>
  <Application>Microsoft Office PowerPoint</Application>
  <PresentationFormat>On-screen Show (4:3)</PresentationFormat>
  <Paragraphs>163</Paragraphs>
  <Slides>26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Median</vt:lpstr>
      <vt:lpstr>ONLINE HIERARCHICAL STORAGE MANAGER FOR LINUX</vt:lpstr>
      <vt:lpstr>Who am I ?</vt:lpstr>
      <vt:lpstr>OHSM Team</vt:lpstr>
      <vt:lpstr>Why OHSM ?</vt:lpstr>
      <vt:lpstr>What is OHSM ?</vt:lpstr>
      <vt:lpstr>Slide 6</vt:lpstr>
      <vt:lpstr>OHSM Goals ?</vt:lpstr>
      <vt:lpstr>Complexity and Challenges</vt:lpstr>
      <vt:lpstr>Status of project</vt:lpstr>
      <vt:lpstr>Prototype Architecture </vt:lpstr>
      <vt:lpstr>High Level Architecture</vt:lpstr>
      <vt:lpstr>Detailed Architecture </vt:lpstr>
      <vt:lpstr>User Space Components</vt:lpstr>
      <vt:lpstr>OHSM Kernel Driver</vt:lpstr>
      <vt:lpstr>File System</vt:lpstr>
      <vt:lpstr>Sample policy file in XML</vt:lpstr>
      <vt:lpstr>Policy File Generator : Allocation</vt:lpstr>
      <vt:lpstr>Policy File Generator : Relocation</vt:lpstr>
      <vt:lpstr>Policy File Generator : Tier Device</vt:lpstr>
      <vt:lpstr>Configuration Files</vt:lpstr>
      <vt:lpstr>User space / Kernel APIs</vt:lpstr>
      <vt:lpstr>Ext4 implementation</vt:lpstr>
      <vt:lpstr>Ext4 Implementation….</vt:lpstr>
      <vt:lpstr>What is the OHSM Project ?</vt:lpstr>
      <vt:lpstr>Future of OHSM ?</vt:lpstr>
      <vt:lpstr>Slide 26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ONLINE HIERARCHICAL STORAGE MANAGER FOR LINUX</dc:title>
  <dc:creator>VA</dc:creator>
  <cp:lastModifiedBy>Windows User</cp:lastModifiedBy>
  <cp:revision>63</cp:revision>
  <dcterms:created xsi:type="dcterms:W3CDTF">2009-07-12T06:22:03Z</dcterms:created>
  <dcterms:modified xsi:type="dcterms:W3CDTF">2009-07-15T03:48:41Z</dcterms:modified>
</cp:coreProperties>
</file>